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11" r:id="rId3"/>
    <p:sldId id="402" r:id="rId4"/>
    <p:sldId id="403" r:id="rId5"/>
    <p:sldId id="405" r:id="rId6"/>
    <p:sldId id="404" r:id="rId7"/>
    <p:sldId id="364" r:id="rId8"/>
    <p:sldId id="374" r:id="rId9"/>
    <p:sldId id="376" r:id="rId10"/>
    <p:sldId id="377" r:id="rId11"/>
    <p:sldId id="378" r:id="rId12"/>
    <p:sldId id="363" r:id="rId13"/>
    <p:sldId id="365" r:id="rId14"/>
    <p:sldId id="379" r:id="rId15"/>
    <p:sldId id="381" r:id="rId16"/>
    <p:sldId id="382" r:id="rId17"/>
    <p:sldId id="349" r:id="rId18"/>
    <p:sldId id="385" r:id="rId19"/>
    <p:sldId id="387" r:id="rId20"/>
    <p:sldId id="388" r:id="rId21"/>
    <p:sldId id="389" r:id="rId22"/>
    <p:sldId id="401" r:id="rId23"/>
    <p:sldId id="390" r:id="rId24"/>
    <p:sldId id="347" r:id="rId25"/>
    <p:sldId id="359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372" r:id="rId36"/>
    <p:sldId id="373" r:id="rId37"/>
    <p:sldId id="400" r:id="rId38"/>
    <p:sldId id="295" r:id="rId39"/>
  </p:sldIdLst>
  <p:sldSz cx="12192000" cy="6858000"/>
  <p:notesSz cx="6858000" cy="9144000"/>
  <p:embeddedFontLs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pos="73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EF9"/>
    <a:srgbClr val="013441"/>
    <a:srgbClr val="013543"/>
    <a:srgbClr val="8CFFC8"/>
    <a:srgbClr val="013644"/>
    <a:srgbClr val="F9804C"/>
    <a:srgbClr val="1A1930"/>
    <a:srgbClr val="55BD8B"/>
    <a:srgbClr val="E6E6E6"/>
    <a:srgbClr val="013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12" autoAdjust="0"/>
    <p:restoredTop sz="96283" autoAdjust="0"/>
  </p:normalViewPr>
  <p:slideViewPr>
    <p:cSldViewPr snapToGrid="0" showGuides="1">
      <p:cViewPr varScale="1">
        <p:scale>
          <a:sx n="104" d="100"/>
          <a:sy n="104" d="100"/>
        </p:scale>
        <p:origin x="396" y="102"/>
      </p:cViewPr>
      <p:guideLst>
        <p:guide orient="horz" pos="368"/>
        <p:guide pos="370"/>
        <p:guide orient="horz" pos="3952"/>
        <p:guide pos="73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579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7E0AE-8392-4CF8-B75E-00D803127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7A9C3-7D9E-4251-84D3-70A765F3BB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EF6B0-6C71-4707-9353-7C8A989FB7D1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20478-B4AB-428E-8385-546FB966FC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632FB-B6D1-4F5F-B477-6E95C9816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3F1B6-4A1C-4FE1-B179-B2E9D795A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51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B73BC-66DB-47FD-86B2-67A98E35A7F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1B666-7F55-4F0A-BDA2-D8226217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1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B666-7F55-4F0A-BDA2-D82262179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935141-111E-F229-E7B9-43AFC3E3A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4646" y="1366075"/>
            <a:ext cx="3911632" cy="4125849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a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F93A4F-B2F5-89F2-0695-B551679B5C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6897" y="1381170"/>
            <a:ext cx="3911632" cy="4125849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2C6ED-51D4-27C7-C597-DF07D7ABB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150" y="876300"/>
            <a:ext cx="5916613" cy="5237163"/>
          </a:xfrm>
        </p:spPr>
        <p:txBody>
          <a:bodyPr/>
          <a:lstStyle>
            <a:lvl1pPr>
              <a:defRPr>
                <a:solidFill>
                  <a:srgbClr val="013C4C"/>
                </a:solidFill>
              </a:defRPr>
            </a:lvl1pPr>
            <a:lvl2pPr>
              <a:defRPr>
                <a:solidFill>
                  <a:srgbClr val="013C4C"/>
                </a:solidFill>
              </a:defRPr>
            </a:lvl2pPr>
            <a:lvl3pPr>
              <a:defRPr>
                <a:solidFill>
                  <a:srgbClr val="013C4C"/>
                </a:solidFill>
              </a:defRPr>
            </a:lvl3pPr>
            <a:lvl4pPr>
              <a:defRPr>
                <a:solidFill>
                  <a:srgbClr val="013C4C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356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4198" y="1206906"/>
            <a:ext cx="3283605" cy="444419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4" y="3165986"/>
            <a:ext cx="4958865" cy="310781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9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5760" y="3165986"/>
            <a:ext cx="4958865" cy="310781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DEA687A-DEE7-48B9-ABD3-90D7B693F1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92052" y="584200"/>
            <a:ext cx="2612572" cy="297226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FEBC49C-5513-42A2-BC2B-C4FBF1F077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0308" y="0"/>
            <a:ext cx="2612572" cy="355646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6E7E6C1-D01C-4D56-91D8-A810B9E190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2500" y="3746129"/>
            <a:ext cx="2612572" cy="25241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D6C197-E941-40E3-9196-5ED2DA2B6C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5548" y="3747885"/>
            <a:ext cx="3289076" cy="25241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7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2762978-9DB3-99E1-71A9-773BED7BA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212" y="1416439"/>
            <a:ext cx="4024800" cy="402512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3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52EF049-0120-433B-A23A-E511DC0276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376" y="3080658"/>
            <a:ext cx="4049986" cy="315663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D383B0C-E1E9-400E-8D8A-23578CEBA9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8980" y="210448"/>
            <a:ext cx="5110842" cy="199935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52EF049-0120-433B-A23A-E511DC0276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42722" y="2438400"/>
            <a:ext cx="2209800" cy="420915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8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5AF6B8A-1A77-4E2D-A0AD-5142603B6D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8712" y="2517059"/>
            <a:ext cx="4799030" cy="3756741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57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1CF1838-CA15-4936-997C-C1F9F38230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4144" y="1473114"/>
            <a:ext cx="8896350" cy="3911769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7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528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CC98A35-07CA-4E56-B6A1-943AFA073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9161" y="0"/>
            <a:ext cx="4522838" cy="6858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183F30C-EC50-407A-BDED-07D88FFC2C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4815" y="2683190"/>
            <a:ext cx="2536825" cy="2819308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6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CC98A35-07CA-4E56-B6A1-943AFA073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2248" y="947245"/>
            <a:ext cx="3923529" cy="240494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F41EE1E-1A0F-4E34-86CA-20993AF042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1094" y="3586750"/>
            <a:ext cx="3920811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A7BF7913-0F1F-4596-B30E-3F9A81F2A7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1907" y="958263"/>
            <a:ext cx="2340000" cy="2393929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F71573A-C1C6-4667-B2E0-04AD9BEDFF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2248" y="3577520"/>
            <a:ext cx="2325366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43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1C4AEC-ADBF-425D-963E-7FDFCE5393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556074" y="2356304"/>
            <a:ext cx="1765669" cy="450169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BD59725E-8C97-401B-B80B-BD9A2074F03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7375" y="584200"/>
            <a:ext cx="1756909" cy="450169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1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4F64EC8A-94C9-4D1F-98EC-0341392E73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57965" y="644146"/>
            <a:ext cx="2676071" cy="5585204"/>
          </a:xfrm>
          <a:prstGeom prst="roundRect">
            <a:avLst>
              <a:gd name="adj" fmla="val 16150"/>
            </a:avLst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FDCD39B-647A-424F-E569-F93A284A66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04239" y="623059"/>
            <a:ext cx="5350656" cy="5643680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46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5B05731E-82CC-3CF0-1440-21A298285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95499" y="2752723"/>
            <a:ext cx="2325366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4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F90817E-4153-41F3-8D72-7833D5790BF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07013" y="2677885"/>
            <a:ext cx="4775201" cy="298994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54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F90817E-4153-41F3-8D72-7833D5790BF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37344" y="1426030"/>
            <a:ext cx="4992915" cy="281618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51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1CEDD73-2D7D-C28F-28AE-B163547EE2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60181" y="4231933"/>
            <a:ext cx="1222920" cy="1295655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11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106FDD2-3E68-4110-9269-FCA40CB65D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4C5E76-F07B-4699-907E-C647F435570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76399" y="1670754"/>
            <a:ext cx="1695450" cy="169545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5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B4C22F6-8251-4275-B584-336C8B35BB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8851" y="3656343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34B7EDF-07F8-4652-881D-CF240877A3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9748" y="1302244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43A45-D24B-4A52-B99C-E0351D6CD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7490" y="3656343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6A3687C-3382-B318-2288-AE7ED18C8A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10442" y="1447274"/>
            <a:ext cx="2106256" cy="21062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0BB879-C085-4F61-BB83-26475D21BAA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24143" y="1473109"/>
            <a:ext cx="8896350" cy="391177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57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507D-1CC8-22BB-686F-10E0D0E9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429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91512" y="584200"/>
            <a:ext cx="3484563" cy="306584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18B7A534-8ED2-F559-7D3E-5EC36A9DE3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21852" y="3845795"/>
            <a:ext cx="2322260" cy="2724291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19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11C2-8633-033A-70ED-75C9EAE0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9778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68B2A-FD0C-E69C-2C38-E8C9E43F4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306888"/>
            <a:ext cx="10515600" cy="15319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38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E972-46F8-7649-41C2-A5022C01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4315-111E-7ABA-224C-1D88FECD6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43088"/>
            <a:ext cx="10352088" cy="399097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6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19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E972-46F8-7649-41C2-A5022C01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29582"/>
            <a:ext cx="4094748" cy="132556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4315-111E-7ABA-224C-1D88FECD6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07545"/>
            <a:ext cx="4094748" cy="3990975"/>
          </a:xfrm>
        </p:spPr>
        <p:txBody>
          <a:bodyPr>
            <a:normAutofit/>
          </a:bodyPr>
          <a:lstStyle>
            <a:lvl1pPr>
              <a:defRPr sz="1600">
                <a:latin typeface="+mj-lt"/>
              </a:defRPr>
            </a:lvl1pPr>
            <a:lvl2pPr>
              <a:defRPr sz="1400">
                <a:latin typeface="+mn-lt"/>
              </a:defRPr>
            </a:lvl2pPr>
            <a:lvl3pPr>
              <a:defRPr sz="12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F154BE4-DC34-D5BA-BFF1-7FD3A970F4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1861" y="376990"/>
            <a:ext cx="5155024" cy="610402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8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5" y="606425"/>
            <a:ext cx="2696400" cy="26964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40226FD-3D1C-4CF6-9F8A-8AB479EEC2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5877" y="3552654"/>
            <a:ext cx="5098748" cy="272114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9620C-1248-A858-2FAA-7769E433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6E121-D432-B1E0-F6D8-012ABC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040E7-6DEB-E8A0-F6AD-892D1CFCC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CFFC8"/>
                </a:solidFill>
                <a:latin typeface="+mj-lt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5D8CF-6838-27F6-1B65-06A0BC929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8CFFC8"/>
                </a:solidFill>
                <a:latin typeface="+mj-lt"/>
              </a:defRPr>
            </a:lvl1pPr>
          </a:lstStyle>
          <a:p>
            <a:fld id="{D8639F02-B92B-45D0-9E0B-3D6D65DD78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9591B0-95C7-C17F-838D-45A2B49B419E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9947" y="6138213"/>
            <a:ext cx="1084599" cy="590487"/>
          </a:xfrm>
          <a:prstGeom prst="rect">
            <a:avLst/>
          </a:prstGeom>
        </p:spPr>
      </p:pic>
      <p:sp>
        <p:nvSpPr>
          <p:cNvPr id="6" name="Google Shape;95;p2">
            <a:extLst>
              <a:ext uri="{FF2B5EF4-FFF2-40B4-BE49-F238E27FC236}">
                <a16:creationId xmlns:a16="http://schemas.microsoft.com/office/drawing/2014/main" id="{CCAA8D91-0726-FBC5-364E-A0F3DD81A929}"/>
              </a:ext>
            </a:extLst>
          </p:cNvPr>
          <p:cNvSpPr txBox="1">
            <a:spLocks/>
          </p:cNvSpPr>
          <p:nvPr userDrawn="1"/>
        </p:nvSpPr>
        <p:spPr>
          <a:xfrm>
            <a:off x="9328853" y="639451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000000"/>
              </a:buClr>
              <a:buSzPts val="1200"/>
              <a:buFont typeface="Arial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7762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7" r:id="rId3"/>
    <p:sldLayoutId id="2147483651" r:id="rId4"/>
    <p:sldLayoutId id="2147483689" r:id="rId5"/>
    <p:sldLayoutId id="2147483692" r:id="rId6"/>
    <p:sldLayoutId id="2147483690" r:id="rId7"/>
    <p:sldLayoutId id="2147483691" r:id="rId8"/>
    <p:sldLayoutId id="2147483652" r:id="rId9"/>
    <p:sldLayoutId id="2147483653" r:id="rId10"/>
    <p:sldLayoutId id="2147483654" r:id="rId11"/>
    <p:sldLayoutId id="2147483655" r:id="rId12"/>
    <p:sldLayoutId id="2147483684" r:id="rId13"/>
    <p:sldLayoutId id="2147483656" r:id="rId14"/>
    <p:sldLayoutId id="2147483657" r:id="rId15"/>
    <p:sldLayoutId id="2147483660" r:id="rId16"/>
    <p:sldLayoutId id="2147483676" r:id="rId17"/>
    <p:sldLayoutId id="2147483675" r:id="rId18"/>
    <p:sldLayoutId id="2147483663" r:id="rId19"/>
    <p:sldLayoutId id="2147483665" r:id="rId20"/>
    <p:sldLayoutId id="2147483666" r:id="rId21"/>
    <p:sldLayoutId id="2147483668" r:id="rId22"/>
    <p:sldLayoutId id="2147483678" r:id="rId23"/>
    <p:sldLayoutId id="2147483681" r:id="rId24"/>
    <p:sldLayoutId id="2147483682" r:id="rId25"/>
    <p:sldLayoutId id="2147483679" r:id="rId26"/>
    <p:sldLayoutId id="2147483680" r:id="rId27"/>
    <p:sldLayoutId id="2147483685" r:id="rId28"/>
    <p:sldLayoutId id="2147483672" r:id="rId29"/>
    <p:sldLayoutId id="2147483687" r:id="rId30"/>
    <p:sldLayoutId id="2147483686" r:id="rId31"/>
    <p:sldLayoutId id="2147483688" r:id="rId3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3200" kern="1200">
          <a:solidFill>
            <a:srgbClr val="8CFFC8"/>
          </a:solidFill>
          <a:latin typeface="+mj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200" kern="1200" spc="300">
          <a:solidFill>
            <a:srgbClr val="8CFFC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8E9D4BB-536C-46BC-90A4-FEB654234E48}"/>
              </a:ext>
            </a:extLst>
          </p:cNvPr>
          <p:cNvGrpSpPr/>
          <p:nvPr/>
        </p:nvGrpSpPr>
        <p:grpSpPr>
          <a:xfrm>
            <a:off x="2661168" y="1841692"/>
            <a:ext cx="8101857" cy="2570431"/>
            <a:chOff x="3508284" y="3015374"/>
            <a:chExt cx="7406684" cy="25704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387BEE-CA66-443B-A409-4C63BD05CDAC}"/>
                </a:ext>
              </a:extLst>
            </p:cNvPr>
            <p:cNvSpPr txBox="1"/>
            <p:nvPr/>
          </p:nvSpPr>
          <p:spPr>
            <a:xfrm>
              <a:off x="3514029" y="4939474"/>
              <a:ext cx="5488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Dr. Jesse Williams</a:t>
              </a:r>
            </a:p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GTC Analytics, CTO/VP of Digital Engineering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AD6080-DEC1-4F31-AB82-5B6402733C93}"/>
                </a:ext>
              </a:extLst>
            </p:cNvPr>
            <p:cNvSpPr txBox="1"/>
            <p:nvPr/>
          </p:nvSpPr>
          <p:spPr>
            <a:xfrm>
              <a:off x="3508284" y="3015374"/>
              <a:ext cx="4012635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2024 PHM Conference Tutorial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E2DA48-2090-47E2-BFD4-3EACBE26C4B0}"/>
                </a:ext>
              </a:extLst>
            </p:cNvPr>
            <p:cNvSpPr txBox="1"/>
            <p:nvPr/>
          </p:nvSpPr>
          <p:spPr>
            <a:xfrm>
              <a:off x="3508284" y="3874932"/>
              <a:ext cx="7406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8CFFC8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Probabilistic Deep Learning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874481-2BF6-4B0E-872D-061F5ECEF149}"/>
              </a:ext>
            </a:extLst>
          </p:cNvPr>
          <p:cNvSpPr txBox="1"/>
          <p:nvPr/>
        </p:nvSpPr>
        <p:spPr>
          <a:xfrm>
            <a:off x="8513862" y="6006121"/>
            <a:ext cx="3678138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8CFFC8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Actionable Intelligence through Analytics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7E0AA4-E6EB-4930-8D4B-680C7A6A47CB}"/>
              </a:ext>
            </a:extLst>
          </p:cNvPr>
          <p:cNvCxnSpPr>
            <a:cxnSpLocks/>
          </p:cNvCxnSpPr>
          <p:nvPr/>
        </p:nvCxnSpPr>
        <p:spPr>
          <a:xfrm flipH="1">
            <a:off x="1329179" y="6223038"/>
            <a:ext cx="7141721" cy="0"/>
          </a:xfrm>
          <a:prstGeom prst="line">
            <a:avLst/>
          </a:prstGeom>
          <a:ln w="12700">
            <a:solidFill>
              <a:srgbClr val="8CFFC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0C6F7-DA43-4233-9AE5-B8CF46D95651}"/>
              </a:ext>
            </a:extLst>
          </p:cNvPr>
          <p:cNvCxnSpPr>
            <a:cxnSpLocks/>
          </p:cNvCxnSpPr>
          <p:nvPr/>
        </p:nvCxnSpPr>
        <p:spPr>
          <a:xfrm flipH="1" flipV="1">
            <a:off x="3025775" y="632144"/>
            <a:ext cx="8467725" cy="6437"/>
          </a:xfrm>
          <a:prstGeom prst="line">
            <a:avLst/>
          </a:prstGeom>
          <a:ln w="12700">
            <a:solidFill>
              <a:srgbClr val="E6E6E6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2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6A37FF-FD0B-387B-1AAA-BD69AD90FC58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Technology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7EB85-DD9D-C4D1-CFFC-68B613198825}"/>
              </a:ext>
            </a:extLst>
          </p:cNvPr>
          <p:cNvSpPr txBox="1"/>
          <p:nvPr/>
        </p:nvSpPr>
        <p:spPr>
          <a:xfrm>
            <a:off x="1442443" y="1202431"/>
            <a:ext cx="767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Octree: Final </a:t>
            </a:r>
            <a:r>
              <a:rPr lang="en-US" altLang="zh-TW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altLang="zh-TW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ssociation and Event Location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E8FF92-DCBE-C620-8E71-78DF07A2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43" y="1776235"/>
            <a:ext cx="212124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E8F4F7C-0F75-8C93-26CD-117BE9E2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704" y="1776235"/>
            <a:ext cx="212124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066E070-03B9-AA59-CFBA-024163BA8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65" y="1776235"/>
            <a:ext cx="212124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69BE5-7953-B882-55F9-66359199A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225" y="1776235"/>
            <a:ext cx="212124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7D3C8C9-A665-068A-16A8-66D5918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43" y="3897435"/>
            <a:ext cx="212124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583FC4D-0F0B-3E10-894B-FC28347F7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704" y="3897435"/>
            <a:ext cx="212124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CAFCD82A-CCD7-3ECD-306D-E57922E4C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65" y="3897435"/>
            <a:ext cx="212124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60573EB6-76C3-E96F-3E74-F33C5EE0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225" y="3897435"/>
            <a:ext cx="212124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16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Technology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5CE755-4DD2-95FD-DB61-FD6C5E8990BC}"/>
              </a:ext>
            </a:extLst>
          </p:cNvPr>
          <p:cNvSpPr txBox="1"/>
          <p:nvPr/>
        </p:nvSpPr>
        <p:spPr>
          <a:xfrm>
            <a:off x="1050727" y="1649977"/>
            <a:ext cx="411055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8CFFC8"/>
                </a:solidFill>
              </a:rPr>
              <a:t>Benchmarking/Metrics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Using only P-wave arrivals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F85FD4-3B2B-A072-BC9E-193D7CF6A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331897"/>
              </p:ext>
            </p:extLst>
          </p:nvPr>
        </p:nvGraphicFramePr>
        <p:xfrm>
          <a:off x="1905353" y="2780818"/>
          <a:ext cx="6046456" cy="301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1614">
                  <a:extLst>
                    <a:ext uri="{9D8B030D-6E8A-4147-A177-3AD203B41FA5}">
                      <a16:colId xmlns:a16="http://schemas.microsoft.com/office/drawing/2014/main" val="3144205604"/>
                    </a:ext>
                  </a:extLst>
                </a:gridCol>
                <a:gridCol w="1511614">
                  <a:extLst>
                    <a:ext uri="{9D8B030D-6E8A-4147-A177-3AD203B41FA5}">
                      <a16:colId xmlns:a16="http://schemas.microsoft.com/office/drawing/2014/main" val="280985402"/>
                    </a:ext>
                  </a:extLst>
                </a:gridCol>
                <a:gridCol w="1511614">
                  <a:extLst>
                    <a:ext uri="{9D8B030D-6E8A-4147-A177-3AD203B41FA5}">
                      <a16:colId xmlns:a16="http://schemas.microsoft.com/office/drawing/2014/main" val="3599663507"/>
                    </a:ext>
                  </a:extLst>
                </a:gridCol>
                <a:gridCol w="1511614">
                  <a:extLst>
                    <a:ext uri="{9D8B030D-6E8A-4147-A177-3AD203B41FA5}">
                      <a16:colId xmlns:a16="http://schemas.microsoft.com/office/drawing/2014/main" val="3404935285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400" dirty="0"/>
                        <a:t>Event size (LEB)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SEL3 (GA)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RaNDL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378759"/>
                  </a:ext>
                </a:extLst>
              </a:tr>
              <a:tr h="314695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# phases &lt;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Average event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114239"/>
                  </a:ext>
                </a:extLst>
              </a:tr>
              <a:tr h="43971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% of phases the best event retained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88413"/>
                  </a:ext>
                </a:extLst>
              </a:tr>
              <a:tr h="314695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# phases &gt;=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Average event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204323"/>
                  </a:ext>
                </a:extLst>
              </a:tr>
              <a:tr h="43971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% of phases the best event retained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5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47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Proposed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3F9A9-CD1A-B68C-350E-554C1B94B994}"/>
              </a:ext>
            </a:extLst>
          </p:cNvPr>
          <p:cNvSpPr txBox="1"/>
          <p:nvPr/>
        </p:nvSpPr>
        <p:spPr>
          <a:xfrm>
            <a:off x="1683402" y="1555642"/>
            <a:ext cx="63494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8CFFC8"/>
                </a:solidFill>
              </a:rPr>
              <a:t>Overall Objectives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Flexibly incorporate other features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Raise technology readiness level (TRL)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8CFFC8"/>
                </a:solidFill>
              </a:rPr>
              <a:t>Tasks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Improve Dynamic Multi-net Locator (DML)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Build NLP optimization for the DML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Improve framework and create on-demand grid search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Refine testbed protocols and metrics</a:t>
            </a:r>
          </a:p>
        </p:txBody>
      </p:sp>
    </p:spTree>
    <p:extLst>
      <p:ext uri="{BB962C8B-B14F-4D97-AF65-F5344CB8AC3E}">
        <p14:creationId xmlns:p14="http://schemas.microsoft.com/office/powerpoint/2010/main" val="363015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Flexible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E0700-DF59-C542-D293-DAD2C329F396}"/>
              </a:ext>
            </a:extLst>
          </p:cNvPr>
          <p:cNvSpPr txBox="1"/>
          <p:nvPr/>
        </p:nvSpPr>
        <p:spPr>
          <a:xfrm>
            <a:off x="163941" y="1380604"/>
            <a:ext cx="472467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8CFFC8"/>
                </a:solidFill>
              </a:rPr>
              <a:t>Overall Objectives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Containerized modules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Web service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Independently updateable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Combine modules at will to test/use</a:t>
            </a:r>
          </a:p>
          <a:p>
            <a:pPr lvl="1">
              <a:spcAft>
                <a:spcPts val="1200"/>
              </a:spcAft>
            </a:pP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Flexible feature use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 use any combination of features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Use of “new” features means updating module but not whole process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Weights to assign relative importance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76ABC-7067-E23F-26C2-D04EFEF5C21D}"/>
              </a:ext>
            </a:extLst>
          </p:cNvPr>
          <p:cNvGrpSpPr/>
          <p:nvPr/>
        </p:nvGrpSpPr>
        <p:grpSpPr>
          <a:xfrm>
            <a:off x="5022835" y="911355"/>
            <a:ext cx="5948853" cy="5695185"/>
            <a:chOff x="5227022" y="911355"/>
            <a:chExt cx="5948853" cy="56951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DBE0D6A-31E0-7861-AB3F-16BFC4945730}"/>
                </a:ext>
              </a:extLst>
            </p:cNvPr>
            <p:cNvSpPr/>
            <p:nvPr/>
          </p:nvSpPr>
          <p:spPr>
            <a:xfrm>
              <a:off x="5227022" y="911355"/>
              <a:ext cx="5948853" cy="5695185"/>
            </a:xfrm>
            <a:prstGeom prst="roundRect">
              <a:avLst>
                <a:gd name="adj" fmla="val 2540"/>
              </a:avLst>
            </a:prstGeom>
            <a:solidFill>
              <a:srgbClr val="01344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omputer screen shot of a flowchart&#10;&#10;Description automatically generated">
              <a:extLst>
                <a:ext uri="{FF2B5EF4-FFF2-40B4-BE49-F238E27FC236}">
                  <a16:creationId xmlns:a16="http://schemas.microsoft.com/office/drawing/2014/main" id="{F779E5C9-2B4B-58CE-A5AF-B4B3182FF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2"/>
            <a:stretch/>
          </p:blipFill>
          <p:spPr>
            <a:xfrm>
              <a:off x="5644680" y="985568"/>
              <a:ext cx="5202315" cy="5546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45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Flexible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E0700-DF59-C542-D293-DAD2C329F396}"/>
              </a:ext>
            </a:extLst>
          </p:cNvPr>
          <p:cNvSpPr txBox="1"/>
          <p:nvPr/>
        </p:nvSpPr>
        <p:spPr>
          <a:xfrm>
            <a:off x="6818105" y="1352545"/>
            <a:ext cx="5119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/>
              <a:t>Docker Management with </a:t>
            </a:r>
            <a:r>
              <a:rPr lang="en-US" sz="1600" b="1" dirty="0">
                <a:solidFill>
                  <a:srgbClr val="8CFFC8"/>
                </a:solidFill>
              </a:rPr>
              <a:t>Kubernetes</a:t>
            </a:r>
            <a:endParaRPr lang="en-US" sz="16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E86BF0-BEE9-A70F-1C81-5B5BA980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470843"/>
            <a:ext cx="5841363" cy="3439276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AB0B2A7-835A-1EE1-FD08-93C09A949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6" y="911355"/>
            <a:ext cx="5573269" cy="384230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73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Flexible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E0700-DF59-C542-D293-DAD2C329F396}"/>
              </a:ext>
            </a:extLst>
          </p:cNvPr>
          <p:cNvSpPr txBox="1"/>
          <p:nvPr/>
        </p:nvSpPr>
        <p:spPr>
          <a:xfrm>
            <a:off x="6818105" y="1352545"/>
            <a:ext cx="5119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/>
              <a:t>DL Model Management with </a:t>
            </a:r>
            <a:r>
              <a:rPr lang="en-US" sz="1600" b="1" dirty="0" err="1">
                <a:solidFill>
                  <a:srgbClr val="8CFFC8"/>
                </a:solidFill>
              </a:rPr>
              <a:t>MLflow</a:t>
            </a:r>
            <a:endParaRPr lang="en-US" sz="1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7CBD70-E282-B2EC-A4F5-22651E969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2" y="1114892"/>
            <a:ext cx="5391626" cy="3814356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B314D1-58E7-6F1C-CA1A-12C012FFE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779" y="2338089"/>
            <a:ext cx="6099585" cy="3167366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6498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DML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Mini-Models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80FB8-ED0D-F0CD-75BE-8CBF43A5F761}"/>
              </a:ext>
            </a:extLst>
          </p:cNvPr>
          <p:cNvSpPr txBox="1"/>
          <p:nvPr/>
        </p:nvSpPr>
        <p:spPr>
          <a:xfrm>
            <a:off x="424207" y="1659285"/>
            <a:ext cx="49345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8CFFC8"/>
                </a:solidFill>
              </a:rPr>
              <a:t>Approach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Perform origin forming on features separately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Location PDF (mean + STD)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Time PDF (mean + STD)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Each feature has a dedicated DML model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 call this a DML mini-model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Inferences PDFs are fused (in the DML handler)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Current mini-models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P-wave arrival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S-wave arrival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Back azimuth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62C73B-F2EE-6204-935F-AC6F1D9F5E30}"/>
              </a:ext>
            </a:extLst>
          </p:cNvPr>
          <p:cNvGrpSpPr/>
          <p:nvPr/>
        </p:nvGrpSpPr>
        <p:grpSpPr>
          <a:xfrm>
            <a:off x="5818940" y="2050742"/>
            <a:ext cx="5948853" cy="3028619"/>
            <a:chOff x="5227022" y="2068497"/>
            <a:chExt cx="5948853" cy="302861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9A81185-A17B-808A-5758-7DF116D99E21}"/>
                </a:ext>
              </a:extLst>
            </p:cNvPr>
            <p:cNvSpPr/>
            <p:nvPr/>
          </p:nvSpPr>
          <p:spPr>
            <a:xfrm>
              <a:off x="5227022" y="2068497"/>
              <a:ext cx="5948853" cy="3028619"/>
            </a:xfrm>
            <a:prstGeom prst="roundRect">
              <a:avLst>
                <a:gd name="adj" fmla="val 2540"/>
              </a:avLst>
            </a:prstGeom>
            <a:solidFill>
              <a:srgbClr val="01344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FF01B-26C7-858B-EC3C-E336CA2D5131}"/>
                </a:ext>
              </a:extLst>
            </p:cNvPr>
            <p:cNvGrpSpPr/>
            <p:nvPr/>
          </p:nvGrpSpPr>
          <p:grpSpPr>
            <a:xfrm>
              <a:off x="5379868" y="2272983"/>
              <a:ext cx="5706175" cy="2751777"/>
              <a:chOff x="5379868" y="2272983"/>
              <a:chExt cx="5706175" cy="2751777"/>
            </a:xfrm>
          </p:grpSpPr>
          <p:pic>
            <p:nvPicPr>
              <p:cNvPr id="5" name="Picture 4" descr="A computer screen shot of a flowchart&#10;&#10;Description automatically generated">
                <a:extLst>
                  <a:ext uri="{FF2B5EF4-FFF2-40B4-BE49-F238E27FC236}">
                    <a16:creationId xmlns:a16="http://schemas.microsoft.com/office/drawing/2014/main" id="{E909839D-0F57-FCA0-28F5-15B76A88F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92" t="38413" b="27486"/>
              <a:stretch/>
            </p:blipFill>
            <p:spPr>
              <a:xfrm>
                <a:off x="5441950" y="2272983"/>
                <a:ext cx="5644093" cy="26718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792116-A070-CA83-0605-3E30E9EFE478}"/>
                  </a:ext>
                </a:extLst>
              </p:cNvPr>
              <p:cNvSpPr/>
              <p:nvPr/>
            </p:nvSpPr>
            <p:spPr>
              <a:xfrm>
                <a:off x="5379868" y="4487661"/>
                <a:ext cx="1828800" cy="537099"/>
              </a:xfrm>
              <a:prstGeom prst="rect">
                <a:avLst/>
              </a:prstGeom>
              <a:solidFill>
                <a:srgbClr val="0134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F81C47-17AD-A2F6-ACD0-85A43A55FCBD}"/>
              </a:ext>
            </a:extLst>
          </p:cNvPr>
          <p:cNvCxnSpPr>
            <a:cxnSpLocks/>
          </p:cNvCxnSpPr>
          <p:nvPr/>
        </p:nvCxnSpPr>
        <p:spPr>
          <a:xfrm>
            <a:off x="9632272" y="2343705"/>
            <a:ext cx="532660" cy="229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297E72-332A-EF56-0298-6D7921BE2818}"/>
              </a:ext>
            </a:extLst>
          </p:cNvPr>
          <p:cNvCxnSpPr>
            <a:cxnSpLocks/>
          </p:cNvCxnSpPr>
          <p:nvPr/>
        </p:nvCxnSpPr>
        <p:spPr>
          <a:xfrm>
            <a:off x="9632272" y="3203384"/>
            <a:ext cx="532660" cy="229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3BDADC-FC0A-9985-437D-976D580DD01D}"/>
              </a:ext>
            </a:extLst>
          </p:cNvPr>
          <p:cNvCxnSpPr>
            <a:cxnSpLocks/>
          </p:cNvCxnSpPr>
          <p:nvPr/>
        </p:nvCxnSpPr>
        <p:spPr>
          <a:xfrm>
            <a:off x="9632272" y="4063063"/>
            <a:ext cx="532660" cy="229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2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FF1688-5052-63ED-F71C-8E697DBB5436}"/>
              </a:ext>
            </a:extLst>
          </p:cNvPr>
          <p:cNvSpPr/>
          <p:nvPr/>
        </p:nvSpPr>
        <p:spPr>
          <a:xfrm>
            <a:off x="283194" y="911355"/>
            <a:ext cx="11659210" cy="501839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DML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Mini-Models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80FB8-ED0D-F0CD-75BE-8CBF43A5F761}"/>
              </a:ext>
            </a:extLst>
          </p:cNvPr>
          <p:cNvSpPr txBox="1"/>
          <p:nvPr/>
        </p:nvSpPr>
        <p:spPr>
          <a:xfrm>
            <a:off x="577239" y="1736229"/>
            <a:ext cx="493453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Each mini-model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Requires 5 stations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Uses one station (at ransom) as the anchor station, time zero reference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Geo references using X,Y,Z scaled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Trained on large scale synthetic data</a:t>
            </a:r>
            <a:r>
              <a:rPr lang="en-US" sz="1600" dirty="0"/>
              <a:t> azimuth</a:t>
            </a:r>
          </a:p>
        </p:txBody>
      </p:sp>
      <p:pic>
        <p:nvPicPr>
          <p:cNvPr id="3" name="Google Shape;70;p3">
            <a:extLst>
              <a:ext uri="{FF2B5EF4-FFF2-40B4-BE49-F238E27FC236}">
                <a16:creationId xmlns:a16="http://schemas.microsoft.com/office/drawing/2014/main" id="{1C9FE97E-0186-33AF-0A85-671796B434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1771" y="1659285"/>
            <a:ext cx="5961779" cy="3361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32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FF1688-5052-63ED-F71C-8E697DBB5436}"/>
              </a:ext>
            </a:extLst>
          </p:cNvPr>
          <p:cNvSpPr/>
          <p:nvPr/>
        </p:nvSpPr>
        <p:spPr>
          <a:xfrm>
            <a:off x="283194" y="911355"/>
            <a:ext cx="11659210" cy="501839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DML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Mini-Models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80FB8-ED0D-F0CD-75BE-8CBF43A5F761}"/>
              </a:ext>
            </a:extLst>
          </p:cNvPr>
          <p:cNvSpPr txBox="1"/>
          <p:nvPr/>
        </p:nvSpPr>
        <p:spPr>
          <a:xfrm>
            <a:off x="577239" y="1736229"/>
            <a:ext cx="493453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Each mini-model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Requires 5 stations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Uses one station (at ransom) as the anchor station, time zero reference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Geo references using X,Y,Z scaled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Trained on large scale synthetic data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Incorporates </a:t>
            </a:r>
            <a:r>
              <a:rPr lang="en-US" sz="1600" dirty="0" err="1">
                <a:solidFill>
                  <a:schemeClr val="bg1"/>
                </a:solidFill>
              </a:rPr>
              <a:t>Masksembles</a:t>
            </a:r>
            <a:r>
              <a:rPr lang="en-US" sz="1600" dirty="0">
                <a:solidFill>
                  <a:schemeClr val="bg1"/>
                </a:solidFill>
              </a:rPr>
              <a:t> to generate statistical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Generates 128 predictions per inference</a:t>
            </a:r>
            <a:endParaRPr lang="en-US" sz="16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Back azimuth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2CF39-3A44-04BA-EF29-25956A055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9" t="52955" b="8574"/>
          <a:stretch/>
        </p:blipFill>
        <p:spPr>
          <a:xfrm>
            <a:off x="5447263" y="1073896"/>
            <a:ext cx="4220880" cy="156443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76938E-4425-AA17-F0E3-2F9A729B464A}"/>
              </a:ext>
            </a:extLst>
          </p:cNvPr>
          <p:cNvGrpSpPr/>
          <p:nvPr/>
        </p:nvGrpSpPr>
        <p:grpSpPr>
          <a:xfrm>
            <a:off x="9872213" y="1527017"/>
            <a:ext cx="1742548" cy="3851738"/>
            <a:chOff x="8572248" y="1171908"/>
            <a:chExt cx="1633312" cy="3610281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05BEDF64-A3DC-772F-662E-F2EB7CA38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405"/>
            <a:stretch/>
          </p:blipFill>
          <p:spPr>
            <a:xfrm>
              <a:off x="8572248" y="1200275"/>
              <a:ext cx="1633312" cy="35819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68347A-C0B3-46D1-8900-1BB13EB4258D}"/>
                </a:ext>
              </a:extLst>
            </p:cNvPr>
            <p:cNvSpPr/>
            <p:nvPr/>
          </p:nvSpPr>
          <p:spPr>
            <a:xfrm>
              <a:off x="8572248" y="1171908"/>
              <a:ext cx="360978" cy="2713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356793-537D-A908-1543-737E1D1FA48D}"/>
              </a:ext>
            </a:extLst>
          </p:cNvPr>
          <p:cNvGrpSpPr/>
          <p:nvPr/>
        </p:nvGrpSpPr>
        <p:grpSpPr>
          <a:xfrm>
            <a:off x="5904969" y="2800873"/>
            <a:ext cx="3574046" cy="3089492"/>
            <a:chOff x="5970524" y="2739292"/>
            <a:chExt cx="3574046" cy="30894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322767-8E60-5C2C-B600-5F0B08FC5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038" r="50815" b="4045"/>
            <a:stretch/>
          </p:blipFill>
          <p:spPr>
            <a:xfrm>
              <a:off x="5970524" y="2739292"/>
              <a:ext cx="3574046" cy="30894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188F7A-27DF-45A2-A459-1D34049E8A16}"/>
                </a:ext>
              </a:extLst>
            </p:cNvPr>
            <p:cNvSpPr/>
            <p:nvPr/>
          </p:nvSpPr>
          <p:spPr>
            <a:xfrm>
              <a:off x="6552819" y="3066056"/>
              <a:ext cx="412341" cy="448668"/>
            </a:xfrm>
            <a:prstGeom prst="rect">
              <a:avLst/>
            </a:prstGeom>
            <a:solidFill>
              <a:srgbClr val="E5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283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410358-6113-D3A4-5549-236E2213FD24}"/>
              </a:ext>
            </a:extLst>
          </p:cNvPr>
          <p:cNvSpPr/>
          <p:nvPr/>
        </p:nvSpPr>
        <p:spPr>
          <a:xfrm>
            <a:off x="283194" y="911355"/>
            <a:ext cx="11659210" cy="501839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DML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Mini-Models: UGEB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A0B33-D6CA-1996-D12C-3CF8215B2F78}"/>
              </a:ext>
            </a:extLst>
          </p:cNvPr>
          <p:cNvSpPr txBox="1"/>
          <p:nvPr/>
        </p:nvSpPr>
        <p:spPr>
          <a:xfrm>
            <a:off x="-121396" y="964829"/>
            <a:ext cx="11253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P-wave arrival mini-model example: Same source different station combinations </a:t>
            </a:r>
            <a:endParaRPr lang="en-US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B5537-4F13-6B72-A7C9-E6EC4AF9865F}"/>
              </a:ext>
            </a:extLst>
          </p:cNvPr>
          <p:cNvGrpSpPr/>
          <p:nvPr/>
        </p:nvGrpSpPr>
        <p:grpSpPr>
          <a:xfrm>
            <a:off x="560658" y="1399812"/>
            <a:ext cx="8228429" cy="4322099"/>
            <a:chOff x="1333660" y="1588216"/>
            <a:chExt cx="8228429" cy="43220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9A9F086-3E74-9437-3D38-7937B742F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660" y="1588216"/>
              <a:ext cx="3940583" cy="21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6636BEC-1CE0-F291-9606-D01BC7E05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506" y="1597931"/>
              <a:ext cx="3940583" cy="21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6C33B7A-73B9-D303-B330-787DCA051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661" y="3807195"/>
              <a:ext cx="3940582" cy="21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F9CAB02-D20E-E284-5F1A-3301F233A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507" y="3807195"/>
              <a:ext cx="3940582" cy="21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DAE042-6612-5855-3B7B-096B36DDBE37}"/>
              </a:ext>
            </a:extLst>
          </p:cNvPr>
          <p:cNvSpPr txBox="1"/>
          <p:nvPr/>
        </p:nvSpPr>
        <p:spPr>
          <a:xfrm>
            <a:off x="9338154" y="2651749"/>
            <a:ext cx="1027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chemeClr val="bg1"/>
                </a:solidFill>
              </a:rPr>
              <a:t>Source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F1456-2904-1EB6-1ED7-88D7DAD56D4A}"/>
              </a:ext>
            </a:extLst>
          </p:cNvPr>
          <p:cNvSpPr txBox="1"/>
          <p:nvPr/>
        </p:nvSpPr>
        <p:spPr>
          <a:xfrm>
            <a:off x="9338153" y="3069882"/>
            <a:ext cx="1027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chemeClr val="bg1"/>
                </a:solidFill>
              </a:rPr>
              <a:t>Station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E28B2-712F-461F-54B1-92FF8880BF55}"/>
              </a:ext>
            </a:extLst>
          </p:cNvPr>
          <p:cNvSpPr txBox="1"/>
          <p:nvPr/>
        </p:nvSpPr>
        <p:spPr>
          <a:xfrm>
            <a:off x="9338153" y="2233616"/>
            <a:ext cx="157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chemeClr val="bg1"/>
                </a:solidFill>
              </a:rPr>
              <a:t>Prediction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0603D1-6F08-FB7E-06C0-A83FBB2FDB7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752114" y="2418282"/>
            <a:ext cx="586039" cy="26318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05AF28-4FBE-2DD5-B936-649E1268F44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729254" y="2787614"/>
            <a:ext cx="608900" cy="4880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3DD9C0-2C69-B795-42B8-03218755517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752114" y="2928748"/>
            <a:ext cx="586039" cy="32580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1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Tutorial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D7877-8307-4AB0-AC10-61594463129B}"/>
              </a:ext>
            </a:extLst>
          </p:cNvPr>
          <p:cNvSpPr txBox="1"/>
          <p:nvPr/>
        </p:nvSpPr>
        <p:spPr>
          <a:xfrm>
            <a:off x="1035215" y="1856748"/>
            <a:ext cx="6694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About 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Multi-model machine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Multi-model deep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Maskensemble</a:t>
            </a:r>
            <a:r>
              <a:rPr lang="en-US" sz="2400" dirty="0"/>
              <a:t> deep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Application to the 2024 Data Challenge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Extra: TensorFlow Probability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9961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410358-6113-D3A4-5549-236E2213FD24}"/>
              </a:ext>
            </a:extLst>
          </p:cNvPr>
          <p:cNvSpPr/>
          <p:nvPr/>
        </p:nvSpPr>
        <p:spPr>
          <a:xfrm>
            <a:off x="283194" y="911355"/>
            <a:ext cx="11659210" cy="501839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F33ED8-924F-BDB8-357E-4F5DD735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5" y="1409527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216685-0847-57DD-D56E-DEC25E57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04" y="1409527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06DCD9-AA0D-324D-4285-0B53470B1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5" y="3628506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405B4A0-51A6-FECD-ED94-33C2BB18A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03" y="3618791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DML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Mini-Models: UGEB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CF167-733D-DB16-929F-1CB70654B6BD}"/>
              </a:ext>
            </a:extLst>
          </p:cNvPr>
          <p:cNvSpPr txBox="1"/>
          <p:nvPr/>
        </p:nvSpPr>
        <p:spPr>
          <a:xfrm>
            <a:off x="-121396" y="964829"/>
            <a:ext cx="11253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P-wave arrival mini-model example: Same source different station combinations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405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410358-6113-D3A4-5549-236E2213FD24}"/>
              </a:ext>
            </a:extLst>
          </p:cNvPr>
          <p:cNvSpPr/>
          <p:nvPr/>
        </p:nvSpPr>
        <p:spPr>
          <a:xfrm>
            <a:off x="283194" y="911355"/>
            <a:ext cx="11659210" cy="501839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F33ED8-924F-BDB8-357E-4F5DD735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5" y="1409527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216685-0847-57DD-D56E-DEC25E57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04" y="1409527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06DCD9-AA0D-324D-4285-0B53470B1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5" y="3628506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405B4A0-51A6-FECD-ED94-33C2BB18A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03" y="3618791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DML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Mini-Models: UGEB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CF167-733D-DB16-929F-1CB70654B6BD}"/>
              </a:ext>
            </a:extLst>
          </p:cNvPr>
          <p:cNvSpPr txBox="1"/>
          <p:nvPr/>
        </p:nvSpPr>
        <p:spPr>
          <a:xfrm>
            <a:off x="-121396" y="964829"/>
            <a:ext cx="11253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P-wave arrival mini-model example: Same source different station combinations 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97B3C4-8428-9D98-1F32-28FD2C797C21}"/>
              </a:ext>
            </a:extLst>
          </p:cNvPr>
          <p:cNvSpPr txBox="1"/>
          <p:nvPr/>
        </p:nvSpPr>
        <p:spPr>
          <a:xfrm>
            <a:off x="8976804" y="2161191"/>
            <a:ext cx="29320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Overall P-wave Performance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Mean origin time error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38.8 seconds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Mean origin location error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4.3 degrees</a:t>
            </a:r>
          </a:p>
        </p:txBody>
      </p:sp>
    </p:spTree>
    <p:extLst>
      <p:ext uri="{BB962C8B-B14F-4D97-AF65-F5344CB8AC3E}">
        <p14:creationId xmlns:p14="http://schemas.microsoft.com/office/powerpoint/2010/main" val="414384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410358-6113-D3A4-5549-236E2213FD24}"/>
              </a:ext>
            </a:extLst>
          </p:cNvPr>
          <p:cNvSpPr/>
          <p:nvPr/>
        </p:nvSpPr>
        <p:spPr>
          <a:xfrm>
            <a:off x="283194" y="911355"/>
            <a:ext cx="11659210" cy="501839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179EA8B5-ABE4-D219-15B2-43954097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58" y="1414579"/>
            <a:ext cx="4000975" cy="210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668EC40-3944-58C6-79E7-06CA40BE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5" y="3618791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F171E02-D6D0-9091-D613-52706B8E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03" y="3618791"/>
            <a:ext cx="4000975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339F587-57AF-8CAD-7444-9C3A951A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01" y="1411837"/>
            <a:ext cx="4000977" cy="21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DML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Mini-Models: UGEB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CF167-733D-DB16-929F-1CB70654B6BD}"/>
              </a:ext>
            </a:extLst>
          </p:cNvPr>
          <p:cNvSpPr txBox="1"/>
          <p:nvPr/>
        </p:nvSpPr>
        <p:spPr>
          <a:xfrm>
            <a:off x="-121396" y="964829"/>
            <a:ext cx="11253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Back azimuth mini-model example: Same source different station combinations 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97B3C4-8428-9D98-1F32-28FD2C797C21}"/>
              </a:ext>
            </a:extLst>
          </p:cNvPr>
          <p:cNvSpPr txBox="1"/>
          <p:nvPr/>
        </p:nvSpPr>
        <p:spPr>
          <a:xfrm>
            <a:off x="8976804" y="2161191"/>
            <a:ext cx="29320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Overall Back </a:t>
            </a:r>
            <a:r>
              <a:rPr lang="en-US" sz="1400" b="1" dirty="0" err="1">
                <a:solidFill>
                  <a:schemeClr val="bg1"/>
                </a:solidFill>
              </a:rPr>
              <a:t>az</a:t>
            </a:r>
            <a:r>
              <a:rPr lang="en-US" sz="1400" b="1" dirty="0">
                <a:solidFill>
                  <a:schemeClr val="bg1"/>
                </a:solidFill>
              </a:rPr>
              <a:t> Performance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Mean origin time error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52.2 seconds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Mean origin location error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5.2 degrees</a:t>
            </a:r>
          </a:p>
        </p:txBody>
      </p:sp>
    </p:spTree>
    <p:extLst>
      <p:ext uri="{BB962C8B-B14F-4D97-AF65-F5344CB8AC3E}">
        <p14:creationId xmlns:p14="http://schemas.microsoft.com/office/powerpoint/2010/main" val="3419172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DML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Handler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11968-8D96-A46D-A9F1-974C653D46F8}"/>
              </a:ext>
            </a:extLst>
          </p:cNvPr>
          <p:cNvGrpSpPr/>
          <p:nvPr/>
        </p:nvGrpSpPr>
        <p:grpSpPr>
          <a:xfrm>
            <a:off x="5818940" y="2050742"/>
            <a:ext cx="5948853" cy="3028619"/>
            <a:chOff x="5227022" y="2068497"/>
            <a:chExt cx="5948853" cy="302861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D298E3F-958C-E142-E264-3E8986364022}"/>
                </a:ext>
              </a:extLst>
            </p:cNvPr>
            <p:cNvSpPr/>
            <p:nvPr/>
          </p:nvSpPr>
          <p:spPr>
            <a:xfrm>
              <a:off x="5227022" y="2068497"/>
              <a:ext cx="5948853" cy="3028619"/>
            </a:xfrm>
            <a:prstGeom prst="roundRect">
              <a:avLst>
                <a:gd name="adj" fmla="val 2540"/>
              </a:avLst>
            </a:prstGeom>
            <a:solidFill>
              <a:srgbClr val="01344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47038A-1DFC-BBF0-4975-9EFF741E89DA}"/>
                </a:ext>
              </a:extLst>
            </p:cNvPr>
            <p:cNvGrpSpPr/>
            <p:nvPr/>
          </p:nvGrpSpPr>
          <p:grpSpPr>
            <a:xfrm>
              <a:off x="5379868" y="2272983"/>
              <a:ext cx="5706175" cy="2751777"/>
              <a:chOff x="5379868" y="2272983"/>
              <a:chExt cx="5706175" cy="2751777"/>
            </a:xfrm>
          </p:grpSpPr>
          <p:pic>
            <p:nvPicPr>
              <p:cNvPr id="5" name="Picture 4" descr="A computer screen shot of a flowchart&#10;&#10;Description automatically generated">
                <a:extLst>
                  <a:ext uri="{FF2B5EF4-FFF2-40B4-BE49-F238E27FC236}">
                    <a16:creationId xmlns:a16="http://schemas.microsoft.com/office/drawing/2014/main" id="{AD6BE463-E759-1A3D-FAC3-A53454BC9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92" t="38413" b="27486"/>
              <a:stretch/>
            </p:blipFill>
            <p:spPr>
              <a:xfrm>
                <a:off x="5441950" y="2272983"/>
                <a:ext cx="5644093" cy="26718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FA57F9-1CDE-D88D-4AC7-B27C9A5A8EC3}"/>
                  </a:ext>
                </a:extLst>
              </p:cNvPr>
              <p:cNvSpPr/>
              <p:nvPr/>
            </p:nvSpPr>
            <p:spPr>
              <a:xfrm>
                <a:off x="5379868" y="4487661"/>
                <a:ext cx="1828800" cy="537099"/>
              </a:xfrm>
              <a:prstGeom prst="rect">
                <a:avLst/>
              </a:prstGeom>
              <a:solidFill>
                <a:srgbClr val="0134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9F1D79-354D-0E89-C8B1-D8A908D68F3C}"/>
              </a:ext>
            </a:extLst>
          </p:cNvPr>
          <p:cNvCxnSpPr>
            <a:cxnSpLocks/>
          </p:cNvCxnSpPr>
          <p:nvPr/>
        </p:nvCxnSpPr>
        <p:spPr>
          <a:xfrm>
            <a:off x="5470167" y="2370339"/>
            <a:ext cx="532660" cy="229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0BBDFA-44BC-62E4-651E-676786B1F2AE}"/>
              </a:ext>
            </a:extLst>
          </p:cNvPr>
          <p:cNvSpPr txBox="1"/>
          <p:nvPr/>
        </p:nvSpPr>
        <p:spPr>
          <a:xfrm>
            <a:off x="424207" y="1659285"/>
            <a:ext cx="49345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8CFFC8"/>
                </a:solidFill>
              </a:rPr>
              <a:t>Preprocessing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Station/arrival sampling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knn</a:t>
            </a:r>
            <a:r>
              <a:rPr lang="en-US" sz="1600" dirty="0"/>
              <a:t>, </a:t>
            </a:r>
            <a:r>
              <a:rPr lang="en-US" sz="1600" dirty="0" err="1"/>
              <a:t>kfn</a:t>
            </a:r>
            <a:r>
              <a:rPr lang="en-US" sz="1600" dirty="0"/>
              <a:t>, random, full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Scaling feature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Preparing feature vectors for each mini-model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8CFFC8"/>
                </a:solidFill>
              </a:rPr>
              <a:t>Postprocessing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Fuses multiple (feature-based) inferences</a:t>
            </a:r>
          </a:p>
        </p:txBody>
      </p:sp>
    </p:spTree>
    <p:extLst>
      <p:ext uri="{BB962C8B-B14F-4D97-AF65-F5344CB8AC3E}">
        <p14:creationId xmlns:p14="http://schemas.microsoft.com/office/powerpoint/2010/main" val="138538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Fusing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DML-MM Inferences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90E3B1-B238-9D48-1328-3B95EC525B10}"/>
              </a:ext>
            </a:extLst>
          </p:cNvPr>
          <p:cNvSpPr/>
          <p:nvPr/>
        </p:nvSpPr>
        <p:spPr>
          <a:xfrm>
            <a:off x="283194" y="911355"/>
            <a:ext cx="11659210" cy="501839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oogle Shape;91;p5">
            <a:extLst>
              <a:ext uri="{FF2B5EF4-FFF2-40B4-BE49-F238E27FC236}">
                <a16:creationId xmlns:a16="http://schemas.microsoft.com/office/drawing/2014/main" id="{B89280BD-A895-8AA6-27A7-1F02E18AB0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8874" y="1305018"/>
            <a:ext cx="2709916" cy="408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2;p5">
            <a:extLst>
              <a:ext uri="{FF2B5EF4-FFF2-40B4-BE49-F238E27FC236}">
                <a16:creationId xmlns:a16="http://schemas.microsoft.com/office/drawing/2014/main" id="{F3BA89FD-E2CF-0C25-5101-0C2DFAB104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085" y="1133327"/>
            <a:ext cx="2615599" cy="202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0;p5">
            <a:extLst>
              <a:ext uri="{FF2B5EF4-FFF2-40B4-BE49-F238E27FC236}">
                <a16:creationId xmlns:a16="http://schemas.microsoft.com/office/drawing/2014/main" id="{6D511F32-F499-C788-62BF-832F784889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087" y="3434031"/>
            <a:ext cx="2615597" cy="235117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BC4532-A8A0-B2A5-6079-A12155409B58}"/>
              </a:ext>
            </a:extLst>
          </p:cNvPr>
          <p:cNvSpPr txBox="1"/>
          <p:nvPr/>
        </p:nvSpPr>
        <p:spPr>
          <a:xfrm>
            <a:off x="560658" y="1680796"/>
            <a:ext cx="4712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chemeClr val="bg1"/>
                </a:solidFill>
              </a:rPr>
              <a:t>Mini-models predictions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Described by a gaussian representation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Aft>
                <a:spcPts val="300"/>
              </a:spcAft>
            </a:pPr>
            <a:r>
              <a:rPr lang="en-US" sz="1400" b="1" dirty="0">
                <a:solidFill>
                  <a:schemeClr val="bg1"/>
                </a:solidFill>
              </a:rPr>
              <a:t>Bayesian update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Predictions are combined weighted by precision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Aft>
                <a:spcPts val="300"/>
              </a:spcAft>
            </a:pPr>
            <a:r>
              <a:rPr lang="en-US" sz="1400" b="1" dirty="0">
                <a:solidFill>
                  <a:schemeClr val="bg1"/>
                </a:solidFill>
              </a:rPr>
              <a:t>Combine result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Combine mean: weighted average of predictions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Combine uncertainty: Single uncertainty value based on total precision</a:t>
            </a:r>
          </a:p>
        </p:txBody>
      </p:sp>
      <p:sp>
        <p:nvSpPr>
          <p:cNvPr id="18" name="Google Shape;85;p5">
            <a:extLst>
              <a:ext uri="{FF2B5EF4-FFF2-40B4-BE49-F238E27FC236}">
                <a16:creationId xmlns:a16="http://schemas.microsoft.com/office/drawing/2014/main" id="{88206533-849E-A3B3-13A2-469B6424EA31}"/>
              </a:ext>
            </a:extLst>
          </p:cNvPr>
          <p:cNvSpPr txBox="1"/>
          <p:nvPr/>
        </p:nvSpPr>
        <p:spPr>
          <a:xfrm>
            <a:off x="125493" y="2290431"/>
            <a:ext cx="3856500" cy="688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" name="Google Shape;86;p5">
            <a:extLst>
              <a:ext uri="{FF2B5EF4-FFF2-40B4-BE49-F238E27FC236}">
                <a16:creationId xmlns:a16="http://schemas.microsoft.com/office/drawing/2014/main" id="{C677A51E-8952-6D7C-9C59-DA493A751795}"/>
              </a:ext>
            </a:extLst>
          </p:cNvPr>
          <p:cNvSpPr txBox="1"/>
          <p:nvPr/>
        </p:nvSpPr>
        <p:spPr>
          <a:xfrm>
            <a:off x="3043033" y="4567849"/>
            <a:ext cx="2019495" cy="9824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88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" name="Google Shape;87;p5">
            <a:extLst>
              <a:ext uri="{FF2B5EF4-FFF2-40B4-BE49-F238E27FC236}">
                <a16:creationId xmlns:a16="http://schemas.microsoft.com/office/drawing/2014/main" id="{5C36F038-E671-6BEE-8510-FF13171B2CC4}"/>
              </a:ext>
            </a:extLst>
          </p:cNvPr>
          <p:cNvSpPr txBox="1"/>
          <p:nvPr/>
        </p:nvSpPr>
        <p:spPr>
          <a:xfrm>
            <a:off x="1082088" y="4651210"/>
            <a:ext cx="2019495" cy="6738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07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" name="Google Shape;88;p5">
            <a:extLst>
              <a:ext uri="{FF2B5EF4-FFF2-40B4-BE49-F238E27FC236}">
                <a16:creationId xmlns:a16="http://schemas.microsoft.com/office/drawing/2014/main" id="{B7EA4209-CC80-91F5-7882-3503ECE74129}"/>
              </a:ext>
            </a:extLst>
          </p:cNvPr>
          <p:cNvSpPr txBox="1"/>
          <p:nvPr/>
        </p:nvSpPr>
        <p:spPr>
          <a:xfrm>
            <a:off x="2568527" y="5385550"/>
            <a:ext cx="1361067" cy="5982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230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664F3-45B5-8623-216C-64E90B0FF7F4}"/>
              </a:ext>
            </a:extLst>
          </p:cNvPr>
          <p:cNvSpPr txBox="1"/>
          <p:nvPr/>
        </p:nvSpPr>
        <p:spPr>
          <a:xfrm>
            <a:off x="163941" y="1658004"/>
            <a:ext cx="388407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8CFFC8"/>
                </a:solidFill>
              </a:rPr>
              <a:t>Objectives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Origin refinement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Event pruning and merging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Preliminary association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B7B8D2-4961-E40C-78AA-3055CFA69115}"/>
              </a:ext>
            </a:extLst>
          </p:cNvPr>
          <p:cNvGrpSpPr/>
          <p:nvPr/>
        </p:nvGrpSpPr>
        <p:grpSpPr>
          <a:xfrm>
            <a:off x="5022835" y="911355"/>
            <a:ext cx="5948853" cy="5695185"/>
            <a:chOff x="5227022" y="911355"/>
            <a:chExt cx="5948853" cy="56951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5776A96-EF73-A521-7072-5AA189DA4D97}"/>
                </a:ext>
              </a:extLst>
            </p:cNvPr>
            <p:cNvSpPr/>
            <p:nvPr/>
          </p:nvSpPr>
          <p:spPr>
            <a:xfrm>
              <a:off x="5227022" y="911355"/>
              <a:ext cx="5948853" cy="5695185"/>
            </a:xfrm>
            <a:prstGeom prst="roundRect">
              <a:avLst>
                <a:gd name="adj" fmla="val 2540"/>
              </a:avLst>
            </a:prstGeom>
            <a:solidFill>
              <a:srgbClr val="01344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omputer screen shot of a flowchart&#10;&#10;Description automatically generated">
              <a:extLst>
                <a:ext uri="{FF2B5EF4-FFF2-40B4-BE49-F238E27FC236}">
                  <a16:creationId xmlns:a16="http://schemas.microsoft.com/office/drawing/2014/main" id="{4B89F948-81FE-897B-493F-896143D9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2"/>
            <a:stretch/>
          </p:blipFill>
          <p:spPr>
            <a:xfrm>
              <a:off x="5644680" y="985568"/>
              <a:ext cx="5202315" cy="5546759"/>
            </a:xfrm>
            <a:prstGeom prst="rect">
              <a:avLst/>
            </a:prstGeom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E50C50-AC11-A937-F188-25F5AC88FDF1}"/>
              </a:ext>
            </a:extLst>
          </p:cNvPr>
          <p:cNvCxnSpPr>
            <a:cxnSpLocks/>
          </p:cNvCxnSpPr>
          <p:nvPr/>
        </p:nvCxnSpPr>
        <p:spPr>
          <a:xfrm flipV="1">
            <a:off x="6461125" y="5080000"/>
            <a:ext cx="542925" cy="149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0AA387-20AC-A7CA-A787-EAC8C786DD69}"/>
              </a:ext>
            </a:extLst>
          </p:cNvPr>
          <p:cNvSpPr/>
          <p:nvPr/>
        </p:nvSpPr>
        <p:spPr>
          <a:xfrm>
            <a:off x="7035800" y="4413250"/>
            <a:ext cx="984249" cy="977900"/>
          </a:xfrm>
          <a:prstGeom prst="roundRect">
            <a:avLst>
              <a:gd name="adj" fmla="val 729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E22366-F943-DEAF-6DEA-43A5663AFB1C}"/>
              </a:ext>
            </a:extLst>
          </p:cNvPr>
          <p:cNvSpPr/>
          <p:nvPr/>
        </p:nvSpPr>
        <p:spPr>
          <a:xfrm>
            <a:off x="283194" y="911355"/>
            <a:ext cx="11659210" cy="5613732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8" name="Google Shape;90;p2">
            <a:extLst>
              <a:ext uri="{FF2B5EF4-FFF2-40B4-BE49-F238E27FC236}">
                <a16:creationId xmlns:a16="http://schemas.microsoft.com/office/drawing/2014/main" id="{AE8A9820-D034-FD8F-5DF4-66D90445D1AA}"/>
              </a:ext>
            </a:extLst>
          </p:cNvPr>
          <p:cNvSpPr/>
          <p:nvPr/>
        </p:nvSpPr>
        <p:spPr>
          <a:xfrm>
            <a:off x="1784220" y="1190418"/>
            <a:ext cx="2483450" cy="402547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Google Shape;91;p2">
            <a:extLst>
              <a:ext uri="{FF2B5EF4-FFF2-40B4-BE49-F238E27FC236}">
                <a16:creationId xmlns:a16="http://schemas.microsoft.com/office/drawing/2014/main" id="{5ADA5B8B-1218-C1BE-FC72-8D4EEF4DA93B}"/>
              </a:ext>
            </a:extLst>
          </p:cNvPr>
          <p:cNvSpPr/>
          <p:nvPr/>
        </p:nvSpPr>
        <p:spPr>
          <a:xfrm>
            <a:off x="1774785" y="1148329"/>
            <a:ext cx="2492885" cy="288766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92;p2">
            <a:extLst>
              <a:ext uri="{FF2B5EF4-FFF2-40B4-BE49-F238E27FC236}">
                <a16:creationId xmlns:a16="http://schemas.microsoft.com/office/drawing/2014/main" id="{B770A9DD-B2AA-C041-1B44-3EAAFC23AA79}"/>
              </a:ext>
            </a:extLst>
          </p:cNvPr>
          <p:cNvSpPr txBox="1"/>
          <p:nvPr/>
        </p:nvSpPr>
        <p:spPr>
          <a:xfrm>
            <a:off x="2021160" y="1154973"/>
            <a:ext cx="196451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1" u="none" strike="noStrike" cap="none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Beam Preparation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93;p2">
            <a:extLst>
              <a:ext uri="{FF2B5EF4-FFF2-40B4-BE49-F238E27FC236}">
                <a16:creationId xmlns:a16="http://schemas.microsoft.com/office/drawing/2014/main" id="{B13F4C74-BC99-23CC-A6B6-A3047FAF72C0}"/>
              </a:ext>
            </a:extLst>
          </p:cNvPr>
          <p:cNvSpPr/>
          <p:nvPr/>
        </p:nvSpPr>
        <p:spPr>
          <a:xfrm>
            <a:off x="1925880" y="1561488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94;p2">
            <a:extLst>
              <a:ext uri="{FF2B5EF4-FFF2-40B4-BE49-F238E27FC236}">
                <a16:creationId xmlns:a16="http://schemas.microsoft.com/office/drawing/2014/main" id="{DAF25AD9-6A74-A8B0-CF2E-9346E66A88D9}"/>
              </a:ext>
            </a:extLst>
          </p:cNvPr>
          <p:cNvSpPr txBox="1"/>
          <p:nvPr/>
        </p:nvSpPr>
        <p:spPr>
          <a:xfrm>
            <a:off x="1925880" y="1558121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Load DML Predictions (pred_results, arid_pool)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14" name="Google Shape;95;p2">
            <a:extLst>
              <a:ext uri="{FF2B5EF4-FFF2-40B4-BE49-F238E27FC236}">
                <a16:creationId xmlns:a16="http://schemas.microsoft.com/office/drawing/2014/main" id="{9BEF6FB5-DACE-D06B-9220-2919025ACC9C}"/>
              </a:ext>
            </a:extLst>
          </p:cNvPr>
          <p:cNvSpPr/>
          <p:nvPr/>
        </p:nvSpPr>
        <p:spPr>
          <a:xfrm>
            <a:off x="1925880" y="2306449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506D3071-671F-80D6-8D19-2A22210A1451}"/>
              </a:ext>
            </a:extLst>
          </p:cNvPr>
          <p:cNvSpPr txBox="1"/>
          <p:nvPr/>
        </p:nvSpPr>
        <p:spPr>
          <a:xfrm>
            <a:off x="1925880" y="2336582"/>
            <a:ext cx="228670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Prepare Initial Beam List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(Beams with top scores)</a:t>
            </a:r>
            <a:endParaRPr sz="1300"/>
          </a:p>
        </p:txBody>
      </p:sp>
      <p:sp>
        <p:nvSpPr>
          <p:cNvPr id="16" name="Google Shape;97;p2">
            <a:extLst>
              <a:ext uri="{FF2B5EF4-FFF2-40B4-BE49-F238E27FC236}">
                <a16:creationId xmlns:a16="http://schemas.microsoft.com/office/drawing/2014/main" id="{B756E375-BDCF-0528-E750-3585659A179B}"/>
              </a:ext>
            </a:extLst>
          </p:cNvPr>
          <p:cNvSpPr/>
          <p:nvPr/>
        </p:nvSpPr>
        <p:spPr>
          <a:xfrm>
            <a:off x="1863064" y="3073366"/>
            <a:ext cx="2284464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Google Shape;98;p2">
            <a:extLst>
              <a:ext uri="{FF2B5EF4-FFF2-40B4-BE49-F238E27FC236}">
                <a16:creationId xmlns:a16="http://schemas.microsoft.com/office/drawing/2014/main" id="{A77CA132-0548-C157-331B-171017196747}"/>
              </a:ext>
            </a:extLst>
          </p:cNvPr>
          <p:cNvSpPr txBox="1"/>
          <p:nvPr/>
        </p:nvSpPr>
        <p:spPr>
          <a:xfrm>
            <a:off x="1817727" y="3073366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Sort Beams by Stations (higher probability matters)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99;p2">
            <a:extLst>
              <a:ext uri="{FF2B5EF4-FFF2-40B4-BE49-F238E27FC236}">
                <a16:creationId xmlns:a16="http://schemas.microsoft.com/office/drawing/2014/main" id="{7DA76DA7-4D4C-0C75-9036-D87499ABAE6D}"/>
              </a:ext>
            </a:extLst>
          </p:cNvPr>
          <p:cNvSpPr/>
          <p:nvPr/>
        </p:nvSpPr>
        <p:spPr>
          <a:xfrm>
            <a:off x="1844182" y="3813379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100;p2">
            <a:extLst>
              <a:ext uri="{FF2B5EF4-FFF2-40B4-BE49-F238E27FC236}">
                <a16:creationId xmlns:a16="http://schemas.microsoft.com/office/drawing/2014/main" id="{D8048EE6-B152-C916-DC93-7F80C8AC9B0C}"/>
              </a:ext>
            </a:extLst>
          </p:cNvPr>
          <p:cNvSpPr txBox="1"/>
          <p:nvPr/>
        </p:nvSpPr>
        <p:spPr>
          <a:xfrm>
            <a:off x="1825053" y="3835200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101;p2">
            <a:extLst>
              <a:ext uri="{FF2B5EF4-FFF2-40B4-BE49-F238E27FC236}">
                <a16:creationId xmlns:a16="http://schemas.microsoft.com/office/drawing/2014/main" id="{B1B5918F-C9FA-0560-C7CC-C5274EF9307E}"/>
              </a:ext>
            </a:extLst>
          </p:cNvPr>
          <p:cNvSpPr/>
          <p:nvPr/>
        </p:nvSpPr>
        <p:spPr>
          <a:xfrm>
            <a:off x="1873342" y="4554553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102;p2">
            <a:extLst>
              <a:ext uri="{FF2B5EF4-FFF2-40B4-BE49-F238E27FC236}">
                <a16:creationId xmlns:a16="http://schemas.microsoft.com/office/drawing/2014/main" id="{E58B674A-24A8-AEC2-9563-17B1BF3AEC3D}"/>
              </a:ext>
            </a:extLst>
          </p:cNvPr>
          <p:cNvSpPr txBox="1"/>
          <p:nvPr/>
        </p:nvSpPr>
        <p:spPr>
          <a:xfrm>
            <a:off x="1915966" y="4529365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22" name="Google Shape;103;p2">
            <a:extLst>
              <a:ext uri="{FF2B5EF4-FFF2-40B4-BE49-F238E27FC236}">
                <a16:creationId xmlns:a16="http://schemas.microsoft.com/office/drawing/2014/main" id="{3F9086B5-5DFB-EE93-C54E-AF5A1B51A92B}"/>
              </a:ext>
            </a:extLst>
          </p:cNvPr>
          <p:cNvCxnSpPr/>
          <p:nvPr/>
        </p:nvCxnSpPr>
        <p:spPr>
          <a:xfrm>
            <a:off x="2933278" y="2095189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" name="Google Shape;104;p2">
            <a:extLst>
              <a:ext uri="{FF2B5EF4-FFF2-40B4-BE49-F238E27FC236}">
                <a16:creationId xmlns:a16="http://schemas.microsoft.com/office/drawing/2014/main" id="{3948A58F-4DA9-8711-6B9D-A0459905FC22}"/>
              </a:ext>
            </a:extLst>
          </p:cNvPr>
          <p:cNvCxnSpPr/>
          <p:nvPr/>
        </p:nvCxnSpPr>
        <p:spPr>
          <a:xfrm>
            <a:off x="2930270" y="2837573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" name="Google Shape;105;p2">
            <a:extLst>
              <a:ext uri="{FF2B5EF4-FFF2-40B4-BE49-F238E27FC236}">
                <a16:creationId xmlns:a16="http://schemas.microsoft.com/office/drawing/2014/main" id="{CC3675FA-5CE6-64E2-80D6-D998D1EF1889}"/>
              </a:ext>
            </a:extLst>
          </p:cNvPr>
          <p:cNvCxnSpPr/>
          <p:nvPr/>
        </p:nvCxnSpPr>
        <p:spPr>
          <a:xfrm>
            <a:off x="2966161" y="3593219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106;p2">
            <a:extLst>
              <a:ext uri="{FF2B5EF4-FFF2-40B4-BE49-F238E27FC236}">
                <a16:creationId xmlns:a16="http://schemas.microsoft.com/office/drawing/2014/main" id="{7D8E6E05-4360-09DC-8ECA-D779814E0C56}"/>
              </a:ext>
            </a:extLst>
          </p:cNvPr>
          <p:cNvCxnSpPr/>
          <p:nvPr/>
        </p:nvCxnSpPr>
        <p:spPr>
          <a:xfrm>
            <a:off x="2975724" y="4333232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" name="Google Shape;107;p2">
            <a:extLst>
              <a:ext uri="{FF2B5EF4-FFF2-40B4-BE49-F238E27FC236}">
                <a16:creationId xmlns:a16="http://schemas.microsoft.com/office/drawing/2014/main" id="{37E1674B-4A02-6D24-67E2-7D4009CDA002}"/>
              </a:ext>
            </a:extLst>
          </p:cNvPr>
          <p:cNvCxnSpPr/>
          <p:nvPr/>
        </p:nvCxnSpPr>
        <p:spPr>
          <a:xfrm>
            <a:off x="4267670" y="3228165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" name="Google Shape;108;p2">
            <a:extLst>
              <a:ext uri="{FF2B5EF4-FFF2-40B4-BE49-F238E27FC236}">
                <a16:creationId xmlns:a16="http://schemas.microsoft.com/office/drawing/2014/main" id="{97A5E504-4B39-E1CB-A263-2327B9620301}"/>
              </a:ext>
            </a:extLst>
          </p:cNvPr>
          <p:cNvSpPr/>
          <p:nvPr/>
        </p:nvSpPr>
        <p:spPr>
          <a:xfrm>
            <a:off x="4797233" y="1190418"/>
            <a:ext cx="2590556" cy="397425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" name="Google Shape;109;p2">
            <a:extLst>
              <a:ext uri="{FF2B5EF4-FFF2-40B4-BE49-F238E27FC236}">
                <a16:creationId xmlns:a16="http://schemas.microsoft.com/office/drawing/2014/main" id="{229A8BD7-556C-8C2A-D5BA-821F512A94C9}"/>
              </a:ext>
            </a:extLst>
          </p:cNvPr>
          <p:cNvSpPr/>
          <p:nvPr/>
        </p:nvSpPr>
        <p:spPr>
          <a:xfrm>
            <a:off x="4797232" y="1190418"/>
            <a:ext cx="2590556" cy="282884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Google Shape;110;p2">
            <a:extLst>
              <a:ext uri="{FF2B5EF4-FFF2-40B4-BE49-F238E27FC236}">
                <a16:creationId xmlns:a16="http://schemas.microsoft.com/office/drawing/2014/main" id="{9697CB99-C634-1843-996B-F2FFA4B92E1C}"/>
              </a:ext>
            </a:extLst>
          </p:cNvPr>
          <p:cNvSpPr txBox="1"/>
          <p:nvPr/>
        </p:nvSpPr>
        <p:spPr>
          <a:xfrm>
            <a:off x="5188008" y="1165525"/>
            <a:ext cx="153485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   Beam Search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111;p2">
            <a:extLst>
              <a:ext uri="{FF2B5EF4-FFF2-40B4-BE49-F238E27FC236}">
                <a16:creationId xmlns:a16="http://schemas.microsoft.com/office/drawing/2014/main" id="{6CAD2F83-3519-C3B8-23E3-9C7B03D1A6D3}"/>
              </a:ext>
            </a:extLst>
          </p:cNvPr>
          <p:cNvSpPr/>
          <p:nvPr/>
        </p:nvSpPr>
        <p:spPr>
          <a:xfrm>
            <a:off x="5190584" y="1557567"/>
            <a:ext cx="1678535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Google Shape;112;p2">
            <a:extLst>
              <a:ext uri="{FF2B5EF4-FFF2-40B4-BE49-F238E27FC236}">
                <a16:creationId xmlns:a16="http://schemas.microsoft.com/office/drawing/2014/main" id="{BB41E780-B0CB-C1B0-4B01-32B5F7B126F5}"/>
              </a:ext>
            </a:extLst>
          </p:cNvPr>
          <p:cNvSpPr txBox="1"/>
          <p:nvPr/>
        </p:nvSpPr>
        <p:spPr>
          <a:xfrm>
            <a:off x="5190585" y="1554200"/>
            <a:ext cx="175493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Run DML on the New Combinations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2" name="Google Shape;113;p2">
            <a:extLst>
              <a:ext uri="{FF2B5EF4-FFF2-40B4-BE49-F238E27FC236}">
                <a16:creationId xmlns:a16="http://schemas.microsoft.com/office/drawing/2014/main" id="{D3915E23-A717-4FC4-F4D8-1BA188544CB2}"/>
              </a:ext>
            </a:extLst>
          </p:cNvPr>
          <p:cNvCxnSpPr/>
          <p:nvPr/>
        </p:nvCxnSpPr>
        <p:spPr>
          <a:xfrm>
            <a:off x="5980269" y="209925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" name="Google Shape;114;p2">
            <a:extLst>
              <a:ext uri="{FF2B5EF4-FFF2-40B4-BE49-F238E27FC236}">
                <a16:creationId xmlns:a16="http://schemas.microsoft.com/office/drawing/2014/main" id="{D72316B1-706A-F717-1413-4C3A59BC3F40}"/>
              </a:ext>
            </a:extLst>
          </p:cNvPr>
          <p:cNvSpPr/>
          <p:nvPr/>
        </p:nvSpPr>
        <p:spPr>
          <a:xfrm>
            <a:off x="4885047" y="2306422"/>
            <a:ext cx="2370238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" name="Google Shape;115;p2">
            <a:extLst>
              <a:ext uri="{FF2B5EF4-FFF2-40B4-BE49-F238E27FC236}">
                <a16:creationId xmlns:a16="http://schemas.microsoft.com/office/drawing/2014/main" id="{6ACB48C6-2DFB-0B9E-345F-B09B5D10F9BC}"/>
              </a:ext>
            </a:extLst>
          </p:cNvPr>
          <p:cNvSpPr txBox="1"/>
          <p:nvPr/>
        </p:nvSpPr>
        <p:spPr>
          <a:xfrm>
            <a:off x="4926814" y="2303055"/>
            <a:ext cx="22867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Update Beams by adding arrivals (prediction scores)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5" name="Google Shape;116;p2">
            <a:extLst>
              <a:ext uri="{FF2B5EF4-FFF2-40B4-BE49-F238E27FC236}">
                <a16:creationId xmlns:a16="http://schemas.microsoft.com/office/drawing/2014/main" id="{7F3BB03A-4CEC-280E-43B0-C952261A24B2}"/>
              </a:ext>
            </a:extLst>
          </p:cNvPr>
          <p:cNvCxnSpPr/>
          <p:nvPr/>
        </p:nvCxnSpPr>
        <p:spPr>
          <a:xfrm>
            <a:off x="5989293" y="2831302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" name="Google Shape;117;p2">
            <a:extLst>
              <a:ext uri="{FF2B5EF4-FFF2-40B4-BE49-F238E27FC236}">
                <a16:creationId xmlns:a16="http://schemas.microsoft.com/office/drawing/2014/main" id="{6B80DB08-9340-2EFC-7FE3-3437473369F1}"/>
              </a:ext>
            </a:extLst>
          </p:cNvPr>
          <p:cNvSpPr/>
          <p:nvPr/>
        </p:nvSpPr>
        <p:spPr>
          <a:xfrm>
            <a:off x="5028813" y="3028860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" name="Google Shape;118;p2">
            <a:extLst>
              <a:ext uri="{FF2B5EF4-FFF2-40B4-BE49-F238E27FC236}">
                <a16:creationId xmlns:a16="http://schemas.microsoft.com/office/drawing/2014/main" id="{39F077FC-F030-26AF-64C5-B6453639803D}"/>
              </a:ext>
            </a:extLst>
          </p:cNvPr>
          <p:cNvSpPr txBox="1"/>
          <p:nvPr/>
        </p:nvSpPr>
        <p:spPr>
          <a:xfrm>
            <a:off x="5028813" y="3025493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Prune Beams to Top K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Based on Their Scores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8" name="Google Shape;119;p2">
            <a:extLst>
              <a:ext uri="{FF2B5EF4-FFF2-40B4-BE49-F238E27FC236}">
                <a16:creationId xmlns:a16="http://schemas.microsoft.com/office/drawing/2014/main" id="{DE31A525-219D-7729-90BC-9179BEDDF86D}"/>
              </a:ext>
            </a:extLst>
          </p:cNvPr>
          <p:cNvCxnSpPr/>
          <p:nvPr/>
        </p:nvCxnSpPr>
        <p:spPr>
          <a:xfrm>
            <a:off x="5989083" y="3561136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" name="Google Shape;120;p2">
            <a:extLst>
              <a:ext uri="{FF2B5EF4-FFF2-40B4-BE49-F238E27FC236}">
                <a16:creationId xmlns:a16="http://schemas.microsoft.com/office/drawing/2014/main" id="{BE11B421-1A36-CDB9-F76A-7F4678D61BBD}"/>
              </a:ext>
            </a:extLst>
          </p:cNvPr>
          <p:cNvSpPr/>
          <p:nvPr/>
        </p:nvSpPr>
        <p:spPr>
          <a:xfrm>
            <a:off x="4900875" y="3768480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0" name="Google Shape;121;p2">
            <a:extLst>
              <a:ext uri="{FF2B5EF4-FFF2-40B4-BE49-F238E27FC236}">
                <a16:creationId xmlns:a16="http://schemas.microsoft.com/office/drawing/2014/main" id="{22E26E7C-2337-CEF5-25C7-78DFD343EE29}"/>
              </a:ext>
            </a:extLst>
          </p:cNvPr>
          <p:cNvSpPr txBox="1"/>
          <p:nvPr/>
        </p:nvSpPr>
        <p:spPr>
          <a:xfrm>
            <a:off x="4881746" y="3790301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1" name="Google Shape;122;p2">
            <a:extLst>
              <a:ext uri="{FF2B5EF4-FFF2-40B4-BE49-F238E27FC236}">
                <a16:creationId xmlns:a16="http://schemas.microsoft.com/office/drawing/2014/main" id="{DF51E3D8-9E1D-EA53-08DD-27835123182E}"/>
              </a:ext>
            </a:extLst>
          </p:cNvPr>
          <p:cNvCxnSpPr/>
          <p:nvPr/>
        </p:nvCxnSpPr>
        <p:spPr>
          <a:xfrm>
            <a:off x="5996401" y="4288291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" name="Google Shape;123;p2">
            <a:extLst>
              <a:ext uri="{FF2B5EF4-FFF2-40B4-BE49-F238E27FC236}">
                <a16:creationId xmlns:a16="http://schemas.microsoft.com/office/drawing/2014/main" id="{CDCD2F15-C8B7-C535-B49A-94E1DCF33BB7}"/>
              </a:ext>
            </a:extLst>
          </p:cNvPr>
          <p:cNvSpPr/>
          <p:nvPr/>
        </p:nvSpPr>
        <p:spPr>
          <a:xfrm>
            <a:off x="4939404" y="4518111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3" name="Google Shape;124;p2">
            <a:extLst>
              <a:ext uri="{FF2B5EF4-FFF2-40B4-BE49-F238E27FC236}">
                <a16:creationId xmlns:a16="http://schemas.microsoft.com/office/drawing/2014/main" id="{D7830C52-E37F-357F-9BEE-BB80AE5A3828}"/>
              </a:ext>
            </a:extLst>
          </p:cNvPr>
          <p:cNvSpPr txBox="1"/>
          <p:nvPr/>
        </p:nvSpPr>
        <p:spPr>
          <a:xfrm>
            <a:off x="4982028" y="4492923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4" name="Google Shape;125;p2">
            <a:extLst>
              <a:ext uri="{FF2B5EF4-FFF2-40B4-BE49-F238E27FC236}">
                <a16:creationId xmlns:a16="http://schemas.microsoft.com/office/drawing/2014/main" id="{0FD9B929-ED1D-3F1E-B445-6FE22674759A}"/>
              </a:ext>
            </a:extLst>
          </p:cNvPr>
          <p:cNvCxnSpPr/>
          <p:nvPr/>
        </p:nvCxnSpPr>
        <p:spPr>
          <a:xfrm>
            <a:off x="5996401" y="5052585"/>
            <a:ext cx="0" cy="5813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" name="Google Shape;126;p2">
            <a:extLst>
              <a:ext uri="{FF2B5EF4-FFF2-40B4-BE49-F238E27FC236}">
                <a16:creationId xmlns:a16="http://schemas.microsoft.com/office/drawing/2014/main" id="{81929F89-A42C-1BA0-04CA-B9D61CA96278}"/>
              </a:ext>
            </a:extLst>
          </p:cNvPr>
          <p:cNvSpPr txBox="1"/>
          <p:nvPr/>
        </p:nvSpPr>
        <p:spPr>
          <a:xfrm>
            <a:off x="4085935" y="5224345"/>
            <a:ext cx="197641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No New Combinations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6" name="Google Shape;127;p2">
            <a:extLst>
              <a:ext uri="{FF2B5EF4-FFF2-40B4-BE49-F238E27FC236}">
                <a16:creationId xmlns:a16="http://schemas.microsoft.com/office/drawing/2014/main" id="{2E978C59-611B-D319-B194-D1CD9FE99652}"/>
              </a:ext>
            </a:extLst>
          </p:cNvPr>
          <p:cNvCxnSpPr/>
          <p:nvPr/>
        </p:nvCxnSpPr>
        <p:spPr>
          <a:xfrm>
            <a:off x="5996401" y="5348702"/>
            <a:ext cx="16421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" name="Google Shape;128;p2">
            <a:extLst>
              <a:ext uri="{FF2B5EF4-FFF2-40B4-BE49-F238E27FC236}">
                <a16:creationId xmlns:a16="http://schemas.microsoft.com/office/drawing/2014/main" id="{846AF427-D6FC-0448-3E3B-B1BDE580AF68}"/>
              </a:ext>
            </a:extLst>
          </p:cNvPr>
          <p:cNvCxnSpPr/>
          <p:nvPr/>
        </p:nvCxnSpPr>
        <p:spPr>
          <a:xfrm rot="10800000">
            <a:off x="7638599" y="1772766"/>
            <a:ext cx="0" cy="35767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" name="Google Shape;129;p2">
            <a:extLst>
              <a:ext uri="{FF2B5EF4-FFF2-40B4-BE49-F238E27FC236}">
                <a16:creationId xmlns:a16="http://schemas.microsoft.com/office/drawing/2014/main" id="{EE542259-5603-73B7-B5AA-92F5675B6633}"/>
              </a:ext>
            </a:extLst>
          </p:cNvPr>
          <p:cNvCxnSpPr/>
          <p:nvPr/>
        </p:nvCxnSpPr>
        <p:spPr>
          <a:xfrm rot="10800000">
            <a:off x="6921069" y="1796715"/>
            <a:ext cx="7053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" name="Google Shape;130;p2">
            <a:extLst>
              <a:ext uri="{FF2B5EF4-FFF2-40B4-BE49-F238E27FC236}">
                <a16:creationId xmlns:a16="http://schemas.microsoft.com/office/drawing/2014/main" id="{0F7A5F16-2FDF-ACB5-EC6A-A2AD8B66C65D}"/>
              </a:ext>
            </a:extLst>
          </p:cNvPr>
          <p:cNvSpPr txBox="1"/>
          <p:nvPr/>
        </p:nvSpPr>
        <p:spPr>
          <a:xfrm>
            <a:off x="7619369" y="3135982"/>
            <a:ext cx="131024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New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Combinations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131;p2">
            <a:extLst>
              <a:ext uri="{FF2B5EF4-FFF2-40B4-BE49-F238E27FC236}">
                <a16:creationId xmlns:a16="http://schemas.microsoft.com/office/drawing/2014/main" id="{DBD183F9-14EE-427D-5C3B-5A105C4B56CB}"/>
              </a:ext>
            </a:extLst>
          </p:cNvPr>
          <p:cNvSpPr/>
          <p:nvPr/>
        </p:nvSpPr>
        <p:spPr>
          <a:xfrm>
            <a:off x="5013463" y="5645723"/>
            <a:ext cx="2170882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" name="Google Shape;132;p2">
            <a:extLst>
              <a:ext uri="{FF2B5EF4-FFF2-40B4-BE49-F238E27FC236}">
                <a16:creationId xmlns:a16="http://schemas.microsoft.com/office/drawing/2014/main" id="{5881E7FB-1FE6-6468-6645-563399D3074F}"/>
              </a:ext>
            </a:extLst>
          </p:cNvPr>
          <p:cNvSpPr txBox="1"/>
          <p:nvPr/>
        </p:nvSpPr>
        <p:spPr>
          <a:xfrm>
            <a:off x="5055231" y="5642356"/>
            <a:ext cx="217088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  Merge Beams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(time &amp; distance control)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52" name="Google Shape;133;p2">
            <a:extLst>
              <a:ext uri="{FF2B5EF4-FFF2-40B4-BE49-F238E27FC236}">
                <a16:creationId xmlns:a16="http://schemas.microsoft.com/office/drawing/2014/main" id="{14C2048E-70CE-3A99-A510-05B65E14623F}"/>
              </a:ext>
            </a:extLst>
          </p:cNvPr>
          <p:cNvCxnSpPr/>
          <p:nvPr/>
        </p:nvCxnSpPr>
        <p:spPr>
          <a:xfrm>
            <a:off x="7184345" y="5897342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" name="Google Shape;134;p2">
            <a:extLst>
              <a:ext uri="{FF2B5EF4-FFF2-40B4-BE49-F238E27FC236}">
                <a16:creationId xmlns:a16="http://schemas.microsoft.com/office/drawing/2014/main" id="{1197B61E-5008-66E8-E293-E8F3E08C536B}"/>
              </a:ext>
            </a:extLst>
          </p:cNvPr>
          <p:cNvSpPr/>
          <p:nvPr/>
        </p:nvSpPr>
        <p:spPr>
          <a:xfrm>
            <a:off x="7741439" y="5645723"/>
            <a:ext cx="224154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4" name="Google Shape;135;p2">
            <a:extLst>
              <a:ext uri="{FF2B5EF4-FFF2-40B4-BE49-F238E27FC236}">
                <a16:creationId xmlns:a16="http://schemas.microsoft.com/office/drawing/2014/main" id="{F0DED8DD-6F81-E9ED-F9EE-946322FEDC13}"/>
              </a:ext>
            </a:extLst>
          </p:cNvPr>
          <p:cNvSpPr txBox="1"/>
          <p:nvPr/>
        </p:nvSpPr>
        <p:spPr>
          <a:xfrm>
            <a:off x="7741439" y="5633907"/>
            <a:ext cx="224154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OcTree grid search inliner count optimization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2644202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E22366-F943-DEAF-6DEA-43A5663AFB1C}"/>
              </a:ext>
            </a:extLst>
          </p:cNvPr>
          <p:cNvSpPr/>
          <p:nvPr/>
        </p:nvSpPr>
        <p:spPr>
          <a:xfrm>
            <a:off x="283194" y="911355"/>
            <a:ext cx="11659210" cy="5613732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2" name="Google Shape;466;p6">
            <a:extLst>
              <a:ext uri="{FF2B5EF4-FFF2-40B4-BE49-F238E27FC236}">
                <a16:creationId xmlns:a16="http://schemas.microsoft.com/office/drawing/2014/main" id="{95F329DA-57B4-76E4-61DF-C788513041F0}"/>
              </a:ext>
            </a:extLst>
          </p:cNvPr>
          <p:cNvSpPr/>
          <p:nvPr/>
        </p:nvSpPr>
        <p:spPr>
          <a:xfrm>
            <a:off x="646389" y="1460283"/>
            <a:ext cx="2483450" cy="402547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67;p6">
            <a:extLst>
              <a:ext uri="{FF2B5EF4-FFF2-40B4-BE49-F238E27FC236}">
                <a16:creationId xmlns:a16="http://schemas.microsoft.com/office/drawing/2014/main" id="{4039FA7F-4281-9D00-C2DF-730F9B12F1A1}"/>
              </a:ext>
            </a:extLst>
          </p:cNvPr>
          <p:cNvSpPr/>
          <p:nvPr/>
        </p:nvSpPr>
        <p:spPr>
          <a:xfrm>
            <a:off x="636954" y="1418194"/>
            <a:ext cx="2492885" cy="288766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68;p6">
            <a:extLst>
              <a:ext uri="{FF2B5EF4-FFF2-40B4-BE49-F238E27FC236}">
                <a16:creationId xmlns:a16="http://schemas.microsoft.com/office/drawing/2014/main" id="{81903320-B43B-F71F-19F2-FDE44B52AD0C}"/>
              </a:ext>
            </a:extLst>
          </p:cNvPr>
          <p:cNvSpPr txBox="1"/>
          <p:nvPr/>
        </p:nvSpPr>
        <p:spPr>
          <a:xfrm>
            <a:off x="883329" y="1424838"/>
            <a:ext cx="19645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 Beam Preparation</a:t>
            </a:r>
            <a:endParaRPr sz="140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469;p6">
            <a:extLst>
              <a:ext uri="{FF2B5EF4-FFF2-40B4-BE49-F238E27FC236}">
                <a16:creationId xmlns:a16="http://schemas.microsoft.com/office/drawing/2014/main" id="{EEA2EA49-E762-4B56-6570-F803A2FA738C}"/>
              </a:ext>
            </a:extLst>
          </p:cNvPr>
          <p:cNvSpPr/>
          <p:nvPr/>
        </p:nvSpPr>
        <p:spPr>
          <a:xfrm>
            <a:off x="788049" y="1831353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70;p6">
            <a:extLst>
              <a:ext uri="{FF2B5EF4-FFF2-40B4-BE49-F238E27FC236}">
                <a16:creationId xmlns:a16="http://schemas.microsoft.com/office/drawing/2014/main" id="{3926F708-DD9D-FA13-13A0-216DC03A1095}"/>
              </a:ext>
            </a:extLst>
          </p:cNvPr>
          <p:cNvSpPr txBox="1"/>
          <p:nvPr/>
        </p:nvSpPr>
        <p:spPr>
          <a:xfrm>
            <a:off x="788049" y="1827986"/>
            <a:ext cx="21787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Load DML Predictions (pred_results, arid_pool)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471;p6">
            <a:extLst>
              <a:ext uri="{FF2B5EF4-FFF2-40B4-BE49-F238E27FC236}">
                <a16:creationId xmlns:a16="http://schemas.microsoft.com/office/drawing/2014/main" id="{36D1CF05-5D61-5D76-AC48-F58FE910A14A}"/>
              </a:ext>
            </a:extLst>
          </p:cNvPr>
          <p:cNvSpPr/>
          <p:nvPr/>
        </p:nvSpPr>
        <p:spPr>
          <a:xfrm>
            <a:off x="788049" y="2576314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472;p6">
            <a:extLst>
              <a:ext uri="{FF2B5EF4-FFF2-40B4-BE49-F238E27FC236}">
                <a16:creationId xmlns:a16="http://schemas.microsoft.com/office/drawing/2014/main" id="{05CB3AC5-7BC4-FC0C-A1EF-69AC1ABC7D9C}"/>
              </a:ext>
            </a:extLst>
          </p:cNvPr>
          <p:cNvSpPr txBox="1"/>
          <p:nvPr/>
        </p:nvSpPr>
        <p:spPr>
          <a:xfrm>
            <a:off x="788049" y="2606447"/>
            <a:ext cx="22867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Prepare Initial Beam List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(Beams with top scores)</a:t>
            </a:r>
            <a:endParaRPr/>
          </a:p>
        </p:txBody>
      </p:sp>
      <p:sp>
        <p:nvSpPr>
          <p:cNvPr id="57" name="Google Shape;473;p6">
            <a:extLst>
              <a:ext uri="{FF2B5EF4-FFF2-40B4-BE49-F238E27FC236}">
                <a16:creationId xmlns:a16="http://schemas.microsoft.com/office/drawing/2014/main" id="{66985F7A-88A2-4D04-3FE4-00325D050F4A}"/>
              </a:ext>
            </a:extLst>
          </p:cNvPr>
          <p:cNvSpPr/>
          <p:nvPr/>
        </p:nvSpPr>
        <p:spPr>
          <a:xfrm>
            <a:off x="725233" y="3343231"/>
            <a:ext cx="2284464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474;p6">
            <a:extLst>
              <a:ext uri="{FF2B5EF4-FFF2-40B4-BE49-F238E27FC236}">
                <a16:creationId xmlns:a16="http://schemas.microsoft.com/office/drawing/2014/main" id="{8FF43B10-76E3-CB43-B3B9-116A1382DA84}"/>
              </a:ext>
            </a:extLst>
          </p:cNvPr>
          <p:cNvSpPr txBox="1"/>
          <p:nvPr/>
        </p:nvSpPr>
        <p:spPr>
          <a:xfrm>
            <a:off x="679896" y="3343231"/>
            <a:ext cx="23728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Sort Beams by Stations (higher probability matters)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475;p6">
            <a:extLst>
              <a:ext uri="{FF2B5EF4-FFF2-40B4-BE49-F238E27FC236}">
                <a16:creationId xmlns:a16="http://schemas.microsoft.com/office/drawing/2014/main" id="{2A6290D9-56AF-DB77-2A08-5977E85A1B72}"/>
              </a:ext>
            </a:extLst>
          </p:cNvPr>
          <p:cNvSpPr/>
          <p:nvPr/>
        </p:nvSpPr>
        <p:spPr>
          <a:xfrm>
            <a:off x="706351" y="4083244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476;p6">
            <a:extLst>
              <a:ext uri="{FF2B5EF4-FFF2-40B4-BE49-F238E27FC236}">
                <a16:creationId xmlns:a16="http://schemas.microsoft.com/office/drawing/2014/main" id="{929CDC7B-5694-4C5C-380E-107D17A15F91}"/>
              </a:ext>
            </a:extLst>
          </p:cNvPr>
          <p:cNvSpPr txBox="1"/>
          <p:nvPr/>
        </p:nvSpPr>
        <p:spPr>
          <a:xfrm>
            <a:off x="687222" y="4105065"/>
            <a:ext cx="23728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Update the Arid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(Remove repeating stations)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477;p6">
            <a:extLst>
              <a:ext uri="{FF2B5EF4-FFF2-40B4-BE49-F238E27FC236}">
                <a16:creationId xmlns:a16="http://schemas.microsoft.com/office/drawing/2014/main" id="{F0279BCA-EEFD-61A8-DF75-874965C9C4C7}"/>
              </a:ext>
            </a:extLst>
          </p:cNvPr>
          <p:cNvSpPr/>
          <p:nvPr/>
        </p:nvSpPr>
        <p:spPr>
          <a:xfrm>
            <a:off x="735511" y="4824418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478;p6">
            <a:extLst>
              <a:ext uri="{FF2B5EF4-FFF2-40B4-BE49-F238E27FC236}">
                <a16:creationId xmlns:a16="http://schemas.microsoft.com/office/drawing/2014/main" id="{F27BC282-9906-E312-B1DC-D41F18F3CDE7}"/>
              </a:ext>
            </a:extLst>
          </p:cNvPr>
          <p:cNvSpPr txBox="1"/>
          <p:nvPr/>
        </p:nvSpPr>
        <p:spPr>
          <a:xfrm>
            <a:off x="778135" y="4799230"/>
            <a:ext cx="24549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3" name="Google Shape;479;p6">
            <a:extLst>
              <a:ext uri="{FF2B5EF4-FFF2-40B4-BE49-F238E27FC236}">
                <a16:creationId xmlns:a16="http://schemas.microsoft.com/office/drawing/2014/main" id="{13994660-1A56-9A2A-3680-2909280AD59D}"/>
              </a:ext>
            </a:extLst>
          </p:cNvPr>
          <p:cNvCxnSpPr/>
          <p:nvPr/>
        </p:nvCxnSpPr>
        <p:spPr>
          <a:xfrm>
            <a:off x="1795447" y="236505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" name="Google Shape;480;p6">
            <a:extLst>
              <a:ext uri="{FF2B5EF4-FFF2-40B4-BE49-F238E27FC236}">
                <a16:creationId xmlns:a16="http://schemas.microsoft.com/office/drawing/2014/main" id="{E4198D15-D21A-D1C8-AB91-2025C478D9F7}"/>
              </a:ext>
            </a:extLst>
          </p:cNvPr>
          <p:cNvCxnSpPr/>
          <p:nvPr/>
        </p:nvCxnSpPr>
        <p:spPr>
          <a:xfrm>
            <a:off x="1792439" y="3107438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481;p6">
            <a:extLst>
              <a:ext uri="{FF2B5EF4-FFF2-40B4-BE49-F238E27FC236}">
                <a16:creationId xmlns:a16="http://schemas.microsoft.com/office/drawing/2014/main" id="{8A02DFC7-CC3A-C999-3EE9-6FEFFCFD3A8F}"/>
              </a:ext>
            </a:extLst>
          </p:cNvPr>
          <p:cNvCxnSpPr/>
          <p:nvPr/>
        </p:nvCxnSpPr>
        <p:spPr>
          <a:xfrm>
            <a:off x="1828330" y="386308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482;p6">
            <a:extLst>
              <a:ext uri="{FF2B5EF4-FFF2-40B4-BE49-F238E27FC236}">
                <a16:creationId xmlns:a16="http://schemas.microsoft.com/office/drawing/2014/main" id="{CAD295FA-D7F6-FDA9-D553-8293A0BE8E09}"/>
              </a:ext>
            </a:extLst>
          </p:cNvPr>
          <p:cNvCxnSpPr/>
          <p:nvPr/>
        </p:nvCxnSpPr>
        <p:spPr>
          <a:xfrm>
            <a:off x="1837893" y="4603097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" name="Google Shape;483;p6">
            <a:extLst>
              <a:ext uri="{FF2B5EF4-FFF2-40B4-BE49-F238E27FC236}">
                <a16:creationId xmlns:a16="http://schemas.microsoft.com/office/drawing/2014/main" id="{45C1D838-EB41-A41E-1422-93C1B62EB1D1}"/>
              </a:ext>
            </a:extLst>
          </p:cNvPr>
          <p:cNvCxnSpPr/>
          <p:nvPr/>
        </p:nvCxnSpPr>
        <p:spPr>
          <a:xfrm>
            <a:off x="2917182" y="2052407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8" name="Google Shape;484;p6">
            <a:extLst>
              <a:ext uri="{FF2B5EF4-FFF2-40B4-BE49-F238E27FC236}">
                <a16:creationId xmlns:a16="http://schemas.microsoft.com/office/drawing/2014/main" id="{00B2A9A6-FDDC-6514-A89B-6DDD050E0C4B}"/>
              </a:ext>
            </a:extLst>
          </p:cNvPr>
          <p:cNvSpPr/>
          <p:nvPr/>
        </p:nvSpPr>
        <p:spPr>
          <a:xfrm>
            <a:off x="3475781" y="1795748"/>
            <a:ext cx="147927" cy="54721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485;p6">
            <a:extLst>
              <a:ext uri="{FF2B5EF4-FFF2-40B4-BE49-F238E27FC236}">
                <a16:creationId xmlns:a16="http://schemas.microsoft.com/office/drawing/2014/main" id="{06A63980-4754-A330-9BE4-597A646C7DCA}"/>
              </a:ext>
            </a:extLst>
          </p:cNvPr>
          <p:cNvSpPr txBox="1"/>
          <p:nvPr/>
        </p:nvSpPr>
        <p:spPr>
          <a:xfrm>
            <a:off x="3612088" y="1476568"/>
            <a:ext cx="14575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pred_results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486;p6">
            <a:extLst>
              <a:ext uri="{FF2B5EF4-FFF2-40B4-BE49-F238E27FC236}">
                <a16:creationId xmlns:a16="http://schemas.microsoft.com/office/drawing/2014/main" id="{1414975A-533D-ED1E-6548-5E847AF27E94}"/>
              </a:ext>
            </a:extLst>
          </p:cNvPr>
          <p:cNvSpPr txBox="1"/>
          <p:nvPr/>
        </p:nvSpPr>
        <p:spPr>
          <a:xfrm>
            <a:off x="3623708" y="2052407"/>
            <a:ext cx="33347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arid_pool (Unassigned arrivals)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487;p6">
            <a:extLst>
              <a:ext uri="{FF2B5EF4-FFF2-40B4-BE49-F238E27FC236}">
                <a16:creationId xmlns:a16="http://schemas.microsoft.com/office/drawing/2014/main" id="{A303E2F4-A8E3-E3F6-41B6-CC9F803585D7}"/>
              </a:ext>
            </a:extLst>
          </p:cNvPr>
          <p:cNvSpPr/>
          <p:nvPr/>
        </p:nvSpPr>
        <p:spPr>
          <a:xfrm>
            <a:off x="4865706" y="1234703"/>
            <a:ext cx="174172" cy="658093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488;p6">
            <a:extLst>
              <a:ext uri="{FF2B5EF4-FFF2-40B4-BE49-F238E27FC236}">
                <a16:creationId xmlns:a16="http://schemas.microsoft.com/office/drawing/2014/main" id="{1A678364-B612-599F-2282-34E58283B0D3}"/>
              </a:ext>
            </a:extLst>
          </p:cNvPr>
          <p:cNvSpPr txBox="1"/>
          <p:nvPr/>
        </p:nvSpPr>
        <p:spPr>
          <a:xfrm>
            <a:off x="5022341" y="1657897"/>
            <a:ext cx="14575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endParaRPr/>
          </a:p>
        </p:txBody>
      </p:sp>
      <p:sp>
        <p:nvSpPr>
          <p:cNvPr id="73" name="Google Shape;489;p6">
            <a:extLst>
              <a:ext uri="{FF2B5EF4-FFF2-40B4-BE49-F238E27FC236}">
                <a16:creationId xmlns:a16="http://schemas.microsoft.com/office/drawing/2014/main" id="{BC94CDB0-1E26-5282-73CC-703EFBC361C1}"/>
              </a:ext>
            </a:extLst>
          </p:cNvPr>
          <p:cNvSpPr/>
          <p:nvPr/>
        </p:nvSpPr>
        <p:spPr>
          <a:xfrm>
            <a:off x="6782345" y="1070625"/>
            <a:ext cx="707532" cy="40579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490;p6">
            <a:extLst>
              <a:ext uri="{FF2B5EF4-FFF2-40B4-BE49-F238E27FC236}">
                <a16:creationId xmlns:a16="http://schemas.microsoft.com/office/drawing/2014/main" id="{BA65C956-6DB9-53B5-58D1-CD1A807A84A9}"/>
              </a:ext>
            </a:extLst>
          </p:cNvPr>
          <p:cNvSpPr txBox="1"/>
          <p:nvPr/>
        </p:nvSpPr>
        <p:spPr>
          <a:xfrm>
            <a:off x="6782344" y="1135153"/>
            <a:ext cx="10297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Time (t)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491;p6">
            <a:extLst>
              <a:ext uri="{FF2B5EF4-FFF2-40B4-BE49-F238E27FC236}">
                <a16:creationId xmlns:a16="http://schemas.microsoft.com/office/drawing/2014/main" id="{6FE2AD24-4FB1-18C3-F45F-682B7DA0C674}"/>
              </a:ext>
            </a:extLst>
          </p:cNvPr>
          <p:cNvSpPr/>
          <p:nvPr/>
        </p:nvSpPr>
        <p:spPr>
          <a:xfrm>
            <a:off x="6793942" y="1592852"/>
            <a:ext cx="1261991" cy="40579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492;p6">
            <a:extLst>
              <a:ext uri="{FF2B5EF4-FFF2-40B4-BE49-F238E27FC236}">
                <a16:creationId xmlns:a16="http://schemas.microsoft.com/office/drawing/2014/main" id="{BE4A64BE-3E81-93FF-8986-B4466BB1A158}"/>
              </a:ext>
            </a:extLst>
          </p:cNvPr>
          <p:cNvSpPr txBox="1"/>
          <p:nvPr/>
        </p:nvSpPr>
        <p:spPr>
          <a:xfrm>
            <a:off x="6793942" y="1657379"/>
            <a:ext cx="1261991" cy="28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Location (x, y, z)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7" name="Google Shape;493;p6">
            <a:extLst>
              <a:ext uri="{FF2B5EF4-FFF2-40B4-BE49-F238E27FC236}">
                <a16:creationId xmlns:a16="http://schemas.microsoft.com/office/drawing/2014/main" id="{5D30D7E6-EA09-9B6B-C964-20805FBF408D}"/>
              </a:ext>
            </a:extLst>
          </p:cNvPr>
          <p:cNvCxnSpPr/>
          <p:nvPr/>
        </p:nvCxnSpPr>
        <p:spPr>
          <a:xfrm rot="10800000" flipH="1">
            <a:off x="6049432" y="1346127"/>
            <a:ext cx="670569" cy="3654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8" name="Google Shape;494;p6">
            <a:extLst>
              <a:ext uri="{FF2B5EF4-FFF2-40B4-BE49-F238E27FC236}">
                <a16:creationId xmlns:a16="http://schemas.microsoft.com/office/drawing/2014/main" id="{E3F0687E-2757-A869-69FC-1F1A66BD79E8}"/>
              </a:ext>
            </a:extLst>
          </p:cNvPr>
          <p:cNvCxnSpPr/>
          <p:nvPr/>
        </p:nvCxnSpPr>
        <p:spPr>
          <a:xfrm>
            <a:off x="6069903" y="1397525"/>
            <a:ext cx="674804" cy="3262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9" name="Google Shape;495;p6">
            <a:extLst>
              <a:ext uri="{FF2B5EF4-FFF2-40B4-BE49-F238E27FC236}">
                <a16:creationId xmlns:a16="http://schemas.microsoft.com/office/drawing/2014/main" id="{4A01E2DC-D768-188A-F253-C68D9C0CC178}"/>
              </a:ext>
            </a:extLst>
          </p:cNvPr>
          <p:cNvCxnSpPr/>
          <p:nvPr/>
        </p:nvCxnSpPr>
        <p:spPr>
          <a:xfrm>
            <a:off x="6116811" y="1234703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0" name="Google Shape;496;p6">
            <a:extLst>
              <a:ext uri="{FF2B5EF4-FFF2-40B4-BE49-F238E27FC236}">
                <a16:creationId xmlns:a16="http://schemas.microsoft.com/office/drawing/2014/main" id="{0BEC8F05-18E1-5042-C645-8FA75001A344}"/>
              </a:ext>
            </a:extLst>
          </p:cNvPr>
          <p:cNvCxnSpPr/>
          <p:nvPr/>
        </p:nvCxnSpPr>
        <p:spPr>
          <a:xfrm>
            <a:off x="6215145" y="1888856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1" name="Google Shape;497;p6">
            <a:extLst>
              <a:ext uri="{FF2B5EF4-FFF2-40B4-BE49-F238E27FC236}">
                <a16:creationId xmlns:a16="http://schemas.microsoft.com/office/drawing/2014/main" id="{B5796B9A-8E35-F1BC-A9D4-30A342744536}"/>
              </a:ext>
            </a:extLst>
          </p:cNvPr>
          <p:cNvSpPr txBox="1"/>
          <p:nvPr/>
        </p:nvSpPr>
        <p:spPr>
          <a:xfrm>
            <a:off x="5022342" y="1039306"/>
            <a:ext cx="14575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/>
          </a:p>
        </p:txBody>
      </p:sp>
      <p:pic>
        <p:nvPicPr>
          <p:cNvPr id="82" name="Google Shape;498;p6">
            <a:extLst>
              <a:ext uri="{FF2B5EF4-FFF2-40B4-BE49-F238E27FC236}">
                <a16:creationId xmlns:a16="http://schemas.microsoft.com/office/drawing/2014/main" id="{65967EB2-7E3E-06CF-56BC-DAF74E6B27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5781" y="3061994"/>
            <a:ext cx="4940594" cy="3416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499;p6">
            <a:extLst>
              <a:ext uri="{FF2B5EF4-FFF2-40B4-BE49-F238E27FC236}">
                <a16:creationId xmlns:a16="http://schemas.microsoft.com/office/drawing/2014/main" id="{94E10255-B091-2516-26B4-BD6DC1600C7F}"/>
              </a:ext>
            </a:extLst>
          </p:cNvPr>
          <p:cNvSpPr txBox="1"/>
          <p:nvPr/>
        </p:nvSpPr>
        <p:spPr>
          <a:xfrm>
            <a:off x="4079148" y="2661698"/>
            <a:ext cx="3629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Beam [Arrival A, B, C, D, E]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500;p6">
            <a:extLst>
              <a:ext uri="{FF2B5EF4-FFF2-40B4-BE49-F238E27FC236}">
                <a16:creationId xmlns:a16="http://schemas.microsoft.com/office/drawing/2014/main" id="{50B1F845-FF8F-B88E-6324-CD0A4970F4A2}"/>
              </a:ext>
            </a:extLst>
          </p:cNvPr>
          <p:cNvSpPr/>
          <p:nvPr/>
        </p:nvSpPr>
        <p:spPr>
          <a:xfrm>
            <a:off x="5902130" y="4279894"/>
            <a:ext cx="880214" cy="104255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501;p6">
            <a:extLst>
              <a:ext uri="{FF2B5EF4-FFF2-40B4-BE49-F238E27FC236}">
                <a16:creationId xmlns:a16="http://schemas.microsoft.com/office/drawing/2014/main" id="{6057DC2E-1786-EACA-5102-6E26CEC80467}"/>
              </a:ext>
            </a:extLst>
          </p:cNvPr>
          <p:cNvSpPr txBox="1"/>
          <p:nvPr/>
        </p:nvSpPr>
        <p:spPr>
          <a:xfrm>
            <a:off x="6215145" y="3848951"/>
            <a:ext cx="17518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502;p6">
            <a:extLst>
              <a:ext uri="{FF2B5EF4-FFF2-40B4-BE49-F238E27FC236}">
                <a16:creationId xmlns:a16="http://schemas.microsoft.com/office/drawing/2014/main" id="{902B8D3C-1137-58A2-3C6F-F74AF226CFED}"/>
              </a:ext>
            </a:extLst>
          </p:cNvPr>
          <p:cNvSpPr txBox="1"/>
          <p:nvPr/>
        </p:nvSpPr>
        <p:spPr>
          <a:xfrm>
            <a:off x="5063356" y="3301907"/>
            <a:ext cx="3758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503;p6">
            <a:extLst>
              <a:ext uri="{FF2B5EF4-FFF2-40B4-BE49-F238E27FC236}">
                <a16:creationId xmlns:a16="http://schemas.microsoft.com/office/drawing/2014/main" id="{137B3A34-77AB-883D-5615-25DF9D63A2B3}"/>
              </a:ext>
            </a:extLst>
          </p:cNvPr>
          <p:cNvSpPr txBox="1"/>
          <p:nvPr/>
        </p:nvSpPr>
        <p:spPr>
          <a:xfrm>
            <a:off x="4622210" y="4974939"/>
            <a:ext cx="4988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504;p6">
            <a:extLst>
              <a:ext uri="{FF2B5EF4-FFF2-40B4-BE49-F238E27FC236}">
                <a16:creationId xmlns:a16="http://schemas.microsoft.com/office/drawing/2014/main" id="{045B3E88-2123-08EC-D6A2-A5D47D44C68E}"/>
              </a:ext>
            </a:extLst>
          </p:cNvPr>
          <p:cNvSpPr txBox="1"/>
          <p:nvPr/>
        </p:nvSpPr>
        <p:spPr>
          <a:xfrm>
            <a:off x="5394916" y="5588221"/>
            <a:ext cx="4988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505;p6">
            <a:extLst>
              <a:ext uri="{FF2B5EF4-FFF2-40B4-BE49-F238E27FC236}">
                <a16:creationId xmlns:a16="http://schemas.microsoft.com/office/drawing/2014/main" id="{A8455B54-85B9-DA98-D570-5473E4D4B2EC}"/>
              </a:ext>
            </a:extLst>
          </p:cNvPr>
          <p:cNvSpPr txBox="1"/>
          <p:nvPr/>
        </p:nvSpPr>
        <p:spPr>
          <a:xfrm>
            <a:off x="6804076" y="4233765"/>
            <a:ext cx="4988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506;p6">
            <a:extLst>
              <a:ext uri="{FF2B5EF4-FFF2-40B4-BE49-F238E27FC236}">
                <a16:creationId xmlns:a16="http://schemas.microsoft.com/office/drawing/2014/main" id="{F510454B-1877-0E40-438A-32DF51BB5EB2}"/>
              </a:ext>
            </a:extLst>
          </p:cNvPr>
          <p:cNvSpPr txBox="1"/>
          <p:nvPr/>
        </p:nvSpPr>
        <p:spPr>
          <a:xfrm>
            <a:off x="6221120" y="3191526"/>
            <a:ext cx="4988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012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E22366-F943-DEAF-6DEA-43A5663AFB1C}"/>
              </a:ext>
            </a:extLst>
          </p:cNvPr>
          <p:cNvSpPr/>
          <p:nvPr/>
        </p:nvSpPr>
        <p:spPr>
          <a:xfrm>
            <a:off x="283194" y="911355"/>
            <a:ext cx="11659210" cy="5613732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2" name="Google Shape;466;p6">
            <a:extLst>
              <a:ext uri="{FF2B5EF4-FFF2-40B4-BE49-F238E27FC236}">
                <a16:creationId xmlns:a16="http://schemas.microsoft.com/office/drawing/2014/main" id="{95F329DA-57B4-76E4-61DF-C788513041F0}"/>
              </a:ext>
            </a:extLst>
          </p:cNvPr>
          <p:cNvSpPr/>
          <p:nvPr/>
        </p:nvSpPr>
        <p:spPr>
          <a:xfrm>
            <a:off x="646389" y="1460283"/>
            <a:ext cx="2483450" cy="402547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Google Shape;467;p6">
            <a:extLst>
              <a:ext uri="{FF2B5EF4-FFF2-40B4-BE49-F238E27FC236}">
                <a16:creationId xmlns:a16="http://schemas.microsoft.com/office/drawing/2014/main" id="{4039FA7F-4281-9D00-C2DF-730F9B12F1A1}"/>
              </a:ext>
            </a:extLst>
          </p:cNvPr>
          <p:cNvSpPr/>
          <p:nvPr/>
        </p:nvSpPr>
        <p:spPr>
          <a:xfrm>
            <a:off x="636954" y="1418194"/>
            <a:ext cx="2492885" cy="288766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468;p6">
            <a:extLst>
              <a:ext uri="{FF2B5EF4-FFF2-40B4-BE49-F238E27FC236}">
                <a16:creationId xmlns:a16="http://schemas.microsoft.com/office/drawing/2014/main" id="{81903320-B43B-F71F-19F2-FDE44B52AD0C}"/>
              </a:ext>
            </a:extLst>
          </p:cNvPr>
          <p:cNvSpPr txBox="1"/>
          <p:nvPr/>
        </p:nvSpPr>
        <p:spPr>
          <a:xfrm>
            <a:off x="883329" y="1424838"/>
            <a:ext cx="196451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Beam Preparation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469;p6">
            <a:extLst>
              <a:ext uri="{FF2B5EF4-FFF2-40B4-BE49-F238E27FC236}">
                <a16:creationId xmlns:a16="http://schemas.microsoft.com/office/drawing/2014/main" id="{EEA2EA49-E762-4B56-6570-F803A2FA738C}"/>
              </a:ext>
            </a:extLst>
          </p:cNvPr>
          <p:cNvSpPr/>
          <p:nvPr/>
        </p:nvSpPr>
        <p:spPr>
          <a:xfrm>
            <a:off x="788049" y="1831353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Google Shape;470;p6">
            <a:extLst>
              <a:ext uri="{FF2B5EF4-FFF2-40B4-BE49-F238E27FC236}">
                <a16:creationId xmlns:a16="http://schemas.microsoft.com/office/drawing/2014/main" id="{3926F708-DD9D-FA13-13A0-216DC03A1095}"/>
              </a:ext>
            </a:extLst>
          </p:cNvPr>
          <p:cNvSpPr txBox="1"/>
          <p:nvPr/>
        </p:nvSpPr>
        <p:spPr>
          <a:xfrm>
            <a:off x="788049" y="1827986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Load DML Predictions (pred_results, arid_pool)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471;p6">
            <a:extLst>
              <a:ext uri="{FF2B5EF4-FFF2-40B4-BE49-F238E27FC236}">
                <a16:creationId xmlns:a16="http://schemas.microsoft.com/office/drawing/2014/main" id="{36D1CF05-5D61-5D76-AC48-F58FE910A14A}"/>
              </a:ext>
            </a:extLst>
          </p:cNvPr>
          <p:cNvSpPr/>
          <p:nvPr/>
        </p:nvSpPr>
        <p:spPr>
          <a:xfrm>
            <a:off x="788049" y="2576314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6" name="Google Shape;472;p6">
            <a:extLst>
              <a:ext uri="{FF2B5EF4-FFF2-40B4-BE49-F238E27FC236}">
                <a16:creationId xmlns:a16="http://schemas.microsoft.com/office/drawing/2014/main" id="{05CB3AC5-7BC4-FC0C-A1EF-69AC1ABC7D9C}"/>
              </a:ext>
            </a:extLst>
          </p:cNvPr>
          <p:cNvSpPr txBox="1"/>
          <p:nvPr/>
        </p:nvSpPr>
        <p:spPr>
          <a:xfrm>
            <a:off x="788049" y="2606447"/>
            <a:ext cx="228670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Prepare Initial Beam List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(Beams with top scores)</a:t>
            </a:r>
            <a:endParaRPr sz="1300"/>
          </a:p>
        </p:txBody>
      </p:sp>
      <p:sp>
        <p:nvSpPr>
          <p:cNvPr id="57" name="Google Shape;473;p6">
            <a:extLst>
              <a:ext uri="{FF2B5EF4-FFF2-40B4-BE49-F238E27FC236}">
                <a16:creationId xmlns:a16="http://schemas.microsoft.com/office/drawing/2014/main" id="{66985F7A-88A2-4D04-3FE4-00325D050F4A}"/>
              </a:ext>
            </a:extLst>
          </p:cNvPr>
          <p:cNvSpPr/>
          <p:nvPr/>
        </p:nvSpPr>
        <p:spPr>
          <a:xfrm>
            <a:off x="725233" y="3343231"/>
            <a:ext cx="2284464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" name="Google Shape;474;p6">
            <a:extLst>
              <a:ext uri="{FF2B5EF4-FFF2-40B4-BE49-F238E27FC236}">
                <a16:creationId xmlns:a16="http://schemas.microsoft.com/office/drawing/2014/main" id="{8FF43B10-76E3-CB43-B3B9-116A1382DA84}"/>
              </a:ext>
            </a:extLst>
          </p:cNvPr>
          <p:cNvSpPr txBox="1"/>
          <p:nvPr/>
        </p:nvSpPr>
        <p:spPr>
          <a:xfrm>
            <a:off x="679896" y="3343231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Sort Beams by Stations (higher probability matters)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475;p6">
            <a:extLst>
              <a:ext uri="{FF2B5EF4-FFF2-40B4-BE49-F238E27FC236}">
                <a16:creationId xmlns:a16="http://schemas.microsoft.com/office/drawing/2014/main" id="{2A6290D9-56AF-DB77-2A08-5977E85A1B72}"/>
              </a:ext>
            </a:extLst>
          </p:cNvPr>
          <p:cNvSpPr/>
          <p:nvPr/>
        </p:nvSpPr>
        <p:spPr>
          <a:xfrm>
            <a:off x="706351" y="4083244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Google Shape;476;p6">
            <a:extLst>
              <a:ext uri="{FF2B5EF4-FFF2-40B4-BE49-F238E27FC236}">
                <a16:creationId xmlns:a16="http://schemas.microsoft.com/office/drawing/2014/main" id="{929CDC7B-5694-4C5C-380E-107D17A15F91}"/>
              </a:ext>
            </a:extLst>
          </p:cNvPr>
          <p:cNvSpPr txBox="1"/>
          <p:nvPr/>
        </p:nvSpPr>
        <p:spPr>
          <a:xfrm>
            <a:off x="687222" y="4105065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477;p6">
            <a:extLst>
              <a:ext uri="{FF2B5EF4-FFF2-40B4-BE49-F238E27FC236}">
                <a16:creationId xmlns:a16="http://schemas.microsoft.com/office/drawing/2014/main" id="{F0279BCA-EEFD-61A8-DF75-874965C9C4C7}"/>
              </a:ext>
            </a:extLst>
          </p:cNvPr>
          <p:cNvSpPr/>
          <p:nvPr/>
        </p:nvSpPr>
        <p:spPr>
          <a:xfrm>
            <a:off x="735511" y="4824418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2" name="Google Shape;478;p6">
            <a:extLst>
              <a:ext uri="{FF2B5EF4-FFF2-40B4-BE49-F238E27FC236}">
                <a16:creationId xmlns:a16="http://schemas.microsoft.com/office/drawing/2014/main" id="{F27BC282-9906-E312-B1DC-D41F18F3CDE7}"/>
              </a:ext>
            </a:extLst>
          </p:cNvPr>
          <p:cNvSpPr txBox="1"/>
          <p:nvPr/>
        </p:nvSpPr>
        <p:spPr>
          <a:xfrm>
            <a:off x="778135" y="4799230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63" name="Google Shape;479;p6">
            <a:extLst>
              <a:ext uri="{FF2B5EF4-FFF2-40B4-BE49-F238E27FC236}">
                <a16:creationId xmlns:a16="http://schemas.microsoft.com/office/drawing/2014/main" id="{13994660-1A56-9A2A-3680-2909280AD59D}"/>
              </a:ext>
            </a:extLst>
          </p:cNvPr>
          <p:cNvCxnSpPr/>
          <p:nvPr/>
        </p:nvCxnSpPr>
        <p:spPr>
          <a:xfrm>
            <a:off x="1795447" y="236505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" name="Google Shape;480;p6">
            <a:extLst>
              <a:ext uri="{FF2B5EF4-FFF2-40B4-BE49-F238E27FC236}">
                <a16:creationId xmlns:a16="http://schemas.microsoft.com/office/drawing/2014/main" id="{E4198D15-D21A-D1C8-AB91-2025C478D9F7}"/>
              </a:ext>
            </a:extLst>
          </p:cNvPr>
          <p:cNvCxnSpPr/>
          <p:nvPr/>
        </p:nvCxnSpPr>
        <p:spPr>
          <a:xfrm>
            <a:off x="1792439" y="3107438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481;p6">
            <a:extLst>
              <a:ext uri="{FF2B5EF4-FFF2-40B4-BE49-F238E27FC236}">
                <a16:creationId xmlns:a16="http://schemas.microsoft.com/office/drawing/2014/main" id="{8A02DFC7-CC3A-C999-3EE9-6FEFFCFD3A8F}"/>
              </a:ext>
            </a:extLst>
          </p:cNvPr>
          <p:cNvCxnSpPr/>
          <p:nvPr/>
        </p:nvCxnSpPr>
        <p:spPr>
          <a:xfrm>
            <a:off x="1828330" y="386308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482;p6">
            <a:extLst>
              <a:ext uri="{FF2B5EF4-FFF2-40B4-BE49-F238E27FC236}">
                <a16:creationId xmlns:a16="http://schemas.microsoft.com/office/drawing/2014/main" id="{CAD295FA-D7F6-FDA9-D553-8293A0BE8E09}"/>
              </a:ext>
            </a:extLst>
          </p:cNvPr>
          <p:cNvCxnSpPr/>
          <p:nvPr/>
        </p:nvCxnSpPr>
        <p:spPr>
          <a:xfrm>
            <a:off x="1837893" y="4603097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" name="Google Shape;529;p7">
            <a:extLst>
              <a:ext uri="{FF2B5EF4-FFF2-40B4-BE49-F238E27FC236}">
                <a16:creationId xmlns:a16="http://schemas.microsoft.com/office/drawing/2014/main" id="{DA2A1D28-B9A2-70A5-9487-53ADFB0A4A52}"/>
              </a:ext>
            </a:extLst>
          </p:cNvPr>
          <p:cNvCxnSpPr/>
          <p:nvPr/>
        </p:nvCxnSpPr>
        <p:spPr>
          <a:xfrm>
            <a:off x="2970477" y="2855583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" name="Google Shape;530;p7">
            <a:extLst>
              <a:ext uri="{FF2B5EF4-FFF2-40B4-BE49-F238E27FC236}">
                <a16:creationId xmlns:a16="http://schemas.microsoft.com/office/drawing/2014/main" id="{E247F8DD-6423-4875-6479-3146C2B9E9FA}"/>
              </a:ext>
            </a:extLst>
          </p:cNvPr>
          <p:cNvSpPr txBox="1"/>
          <p:nvPr/>
        </p:nvSpPr>
        <p:spPr>
          <a:xfrm>
            <a:off x="5865021" y="2687640"/>
            <a:ext cx="15570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Sigmoid Function</a:t>
            </a:r>
            <a:endParaRPr sz="14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531;p7">
            <a:extLst>
              <a:ext uri="{FF2B5EF4-FFF2-40B4-BE49-F238E27FC236}">
                <a16:creationId xmlns:a16="http://schemas.microsoft.com/office/drawing/2014/main" id="{70A8CE14-D9D3-4B21-0220-12878453725F}"/>
              </a:ext>
            </a:extLst>
          </p:cNvPr>
          <p:cNvSpPr txBox="1"/>
          <p:nvPr/>
        </p:nvSpPr>
        <p:spPr>
          <a:xfrm>
            <a:off x="3509789" y="2665411"/>
            <a:ext cx="17831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Calculate Scores</a:t>
            </a:r>
            <a:endParaRPr sz="18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532;p7">
            <a:extLst>
              <a:ext uri="{FF2B5EF4-FFF2-40B4-BE49-F238E27FC236}">
                <a16:creationId xmlns:a16="http://schemas.microsoft.com/office/drawing/2014/main" id="{9ACAA514-5C31-7C09-3240-8C689DE09DD4}"/>
              </a:ext>
            </a:extLst>
          </p:cNvPr>
          <p:cNvSpPr/>
          <p:nvPr/>
        </p:nvSpPr>
        <p:spPr>
          <a:xfrm>
            <a:off x="5205894" y="2545757"/>
            <a:ext cx="174172" cy="658093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533;p7">
            <a:extLst>
              <a:ext uri="{FF2B5EF4-FFF2-40B4-BE49-F238E27FC236}">
                <a16:creationId xmlns:a16="http://schemas.microsoft.com/office/drawing/2014/main" id="{F0A32B86-11D7-257C-FD29-AE6BA3F53DA3}"/>
              </a:ext>
            </a:extLst>
          </p:cNvPr>
          <p:cNvSpPr txBox="1"/>
          <p:nvPr/>
        </p:nvSpPr>
        <p:spPr>
          <a:xfrm>
            <a:off x="5357233" y="3044275"/>
            <a:ext cx="206488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Output: Scores</a:t>
            </a:r>
            <a:endParaRPr sz="16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" name="Google Shape;534;p7">
            <a:extLst>
              <a:ext uri="{FF2B5EF4-FFF2-40B4-BE49-F238E27FC236}">
                <a16:creationId xmlns:a16="http://schemas.microsoft.com/office/drawing/2014/main" id="{E4B94237-A177-EF9B-E924-3800E93A0AC6}"/>
              </a:ext>
            </a:extLst>
          </p:cNvPr>
          <p:cNvCxnSpPr/>
          <p:nvPr/>
        </p:nvCxnSpPr>
        <p:spPr>
          <a:xfrm>
            <a:off x="5883296" y="2612214"/>
            <a:ext cx="0" cy="5251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535;p7">
            <a:extLst>
              <a:ext uri="{FF2B5EF4-FFF2-40B4-BE49-F238E27FC236}">
                <a16:creationId xmlns:a16="http://schemas.microsoft.com/office/drawing/2014/main" id="{49B60959-B90A-3A73-9E62-5C561EA6A228}"/>
              </a:ext>
            </a:extLst>
          </p:cNvPr>
          <p:cNvCxnSpPr/>
          <p:nvPr/>
        </p:nvCxnSpPr>
        <p:spPr>
          <a:xfrm>
            <a:off x="6846147" y="3285591"/>
            <a:ext cx="12619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" name="Google Shape;536;p7">
            <a:extLst>
              <a:ext uri="{FF2B5EF4-FFF2-40B4-BE49-F238E27FC236}">
                <a16:creationId xmlns:a16="http://schemas.microsoft.com/office/drawing/2014/main" id="{DE641E95-9A8C-A1CF-53CD-CB13AFBE5307}"/>
              </a:ext>
            </a:extLst>
          </p:cNvPr>
          <p:cNvSpPr txBox="1"/>
          <p:nvPr/>
        </p:nvSpPr>
        <p:spPr>
          <a:xfrm>
            <a:off x="6866492" y="2957798"/>
            <a:ext cx="11327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Top K Beam </a:t>
            </a:r>
            <a:endParaRPr sz="14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537;p7">
            <a:extLst>
              <a:ext uri="{FF2B5EF4-FFF2-40B4-BE49-F238E27FC236}">
                <a16:creationId xmlns:a16="http://schemas.microsoft.com/office/drawing/2014/main" id="{83CED4B8-FE32-16E7-D993-1D6E08049E31}"/>
              </a:ext>
            </a:extLst>
          </p:cNvPr>
          <p:cNvSpPr/>
          <p:nvPr/>
        </p:nvSpPr>
        <p:spPr>
          <a:xfrm>
            <a:off x="8246519" y="3044275"/>
            <a:ext cx="1348045" cy="40579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538;p7">
            <a:extLst>
              <a:ext uri="{FF2B5EF4-FFF2-40B4-BE49-F238E27FC236}">
                <a16:creationId xmlns:a16="http://schemas.microsoft.com/office/drawing/2014/main" id="{15B73A14-FEDD-3EC4-C7CF-B9536EB5DBB6}"/>
              </a:ext>
            </a:extLst>
          </p:cNvPr>
          <p:cNvSpPr txBox="1"/>
          <p:nvPr/>
        </p:nvSpPr>
        <p:spPr>
          <a:xfrm>
            <a:off x="8246519" y="3108802"/>
            <a:ext cx="13480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Initial Beam List</a:t>
            </a:r>
            <a:endParaRPr sz="12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19" name="Google Shape;539;p7">
            <a:extLst>
              <a:ext uri="{FF2B5EF4-FFF2-40B4-BE49-F238E27FC236}">
                <a16:creationId xmlns:a16="http://schemas.microsoft.com/office/drawing/2014/main" id="{F3CAAA2D-E674-60B3-43B9-61E6EA2DA2E3}"/>
              </a:ext>
            </a:extLst>
          </p:cNvPr>
          <p:cNvSpPr txBox="1"/>
          <p:nvPr/>
        </p:nvSpPr>
        <p:spPr>
          <a:xfrm>
            <a:off x="5357233" y="2281490"/>
            <a:ext cx="206488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Input: Uncertainty</a:t>
            </a:r>
            <a:endParaRPr sz="16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7D58A7-F7D7-B909-EA38-BA869622DB96}"/>
              </a:ext>
            </a:extLst>
          </p:cNvPr>
          <p:cNvGrpSpPr/>
          <p:nvPr/>
        </p:nvGrpSpPr>
        <p:grpSpPr>
          <a:xfrm>
            <a:off x="4525074" y="3595845"/>
            <a:ext cx="3830056" cy="2774984"/>
            <a:chOff x="4489562" y="3332853"/>
            <a:chExt cx="4491983" cy="3254569"/>
          </a:xfrm>
        </p:grpSpPr>
        <p:pic>
          <p:nvPicPr>
            <p:cNvPr id="20" name="Google Shape;540;p7">
              <a:extLst>
                <a:ext uri="{FF2B5EF4-FFF2-40B4-BE49-F238E27FC236}">
                  <a16:creationId xmlns:a16="http://schemas.microsoft.com/office/drawing/2014/main" id="{48D9AA71-EAF3-5C97-9CF0-B95414E85A9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489562" y="3332853"/>
              <a:ext cx="4491983" cy="3254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541;p7">
              <a:extLst>
                <a:ext uri="{FF2B5EF4-FFF2-40B4-BE49-F238E27FC236}">
                  <a16:creationId xmlns:a16="http://schemas.microsoft.com/office/drawing/2014/main" id="{2B00E3FE-6CDA-49DC-C553-E939C24F8BC7}"/>
                </a:ext>
              </a:extLst>
            </p:cNvPr>
            <p:cNvSpPr txBox="1"/>
            <p:nvPr/>
          </p:nvSpPr>
          <p:spPr>
            <a:xfrm>
              <a:off x="7295541" y="4292146"/>
              <a:ext cx="1184773" cy="360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rPr>
                <a:t>Location</a:t>
              </a:r>
              <a:endParaRPr sz="1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" name="Google Shape;542;p7">
              <a:extLst>
                <a:ext uri="{FF2B5EF4-FFF2-40B4-BE49-F238E27FC236}">
                  <a16:creationId xmlns:a16="http://schemas.microsoft.com/office/drawing/2014/main" id="{B06FF019-60A7-0FBA-77A5-64382EE0675A}"/>
                </a:ext>
              </a:extLst>
            </p:cNvPr>
            <p:cNvSpPr txBox="1"/>
            <p:nvPr/>
          </p:nvSpPr>
          <p:spPr>
            <a:xfrm>
              <a:off x="6441237" y="4625016"/>
              <a:ext cx="725392" cy="360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rPr>
                <a:t>Time</a:t>
              </a:r>
              <a:endParaRPr sz="14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3" name="Google Shape;543;p7">
            <a:extLst>
              <a:ext uri="{FF2B5EF4-FFF2-40B4-BE49-F238E27FC236}">
                <a16:creationId xmlns:a16="http://schemas.microsoft.com/office/drawing/2014/main" id="{62D2AB5D-564E-9A49-5004-41178A5421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0743" y="1464034"/>
            <a:ext cx="1635544" cy="71110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544;p7">
            <a:extLst>
              <a:ext uri="{FF2B5EF4-FFF2-40B4-BE49-F238E27FC236}">
                <a16:creationId xmlns:a16="http://schemas.microsoft.com/office/drawing/2014/main" id="{C8B44466-5837-8A7E-35A1-CB4B83F1D2E8}"/>
              </a:ext>
            </a:extLst>
          </p:cNvPr>
          <p:cNvSpPr txBox="1"/>
          <p:nvPr/>
        </p:nvSpPr>
        <p:spPr>
          <a:xfrm>
            <a:off x="4308807" y="1153544"/>
            <a:ext cx="4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A38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Deviation (σ) to Probability (P)</a:t>
            </a:r>
            <a:endParaRPr/>
          </a:p>
        </p:txBody>
      </p:sp>
      <p:pic>
        <p:nvPicPr>
          <p:cNvPr id="25" name="Google Shape;545;p7">
            <a:extLst>
              <a:ext uri="{FF2B5EF4-FFF2-40B4-BE49-F238E27FC236}">
                <a16:creationId xmlns:a16="http://schemas.microsoft.com/office/drawing/2014/main" id="{39F275ED-D98D-9CD0-8371-BD60D36813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9053" y="1542885"/>
            <a:ext cx="1635544" cy="486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71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E22366-F943-DEAF-6DEA-43A5663AFB1C}"/>
              </a:ext>
            </a:extLst>
          </p:cNvPr>
          <p:cNvSpPr/>
          <p:nvPr/>
        </p:nvSpPr>
        <p:spPr>
          <a:xfrm>
            <a:off x="283194" y="911355"/>
            <a:ext cx="11659210" cy="5613732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2" name="Google Shape;466;p6">
            <a:extLst>
              <a:ext uri="{FF2B5EF4-FFF2-40B4-BE49-F238E27FC236}">
                <a16:creationId xmlns:a16="http://schemas.microsoft.com/office/drawing/2014/main" id="{95F329DA-57B4-76E4-61DF-C788513041F0}"/>
              </a:ext>
            </a:extLst>
          </p:cNvPr>
          <p:cNvSpPr/>
          <p:nvPr/>
        </p:nvSpPr>
        <p:spPr>
          <a:xfrm>
            <a:off x="646389" y="1460283"/>
            <a:ext cx="2483450" cy="402547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Google Shape;467;p6">
            <a:extLst>
              <a:ext uri="{FF2B5EF4-FFF2-40B4-BE49-F238E27FC236}">
                <a16:creationId xmlns:a16="http://schemas.microsoft.com/office/drawing/2014/main" id="{4039FA7F-4281-9D00-C2DF-730F9B12F1A1}"/>
              </a:ext>
            </a:extLst>
          </p:cNvPr>
          <p:cNvSpPr/>
          <p:nvPr/>
        </p:nvSpPr>
        <p:spPr>
          <a:xfrm>
            <a:off x="636954" y="1418194"/>
            <a:ext cx="2492885" cy="288766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468;p6">
            <a:extLst>
              <a:ext uri="{FF2B5EF4-FFF2-40B4-BE49-F238E27FC236}">
                <a16:creationId xmlns:a16="http://schemas.microsoft.com/office/drawing/2014/main" id="{81903320-B43B-F71F-19F2-FDE44B52AD0C}"/>
              </a:ext>
            </a:extLst>
          </p:cNvPr>
          <p:cNvSpPr txBox="1"/>
          <p:nvPr/>
        </p:nvSpPr>
        <p:spPr>
          <a:xfrm>
            <a:off x="883329" y="1424838"/>
            <a:ext cx="196451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Beam Preparation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469;p6">
            <a:extLst>
              <a:ext uri="{FF2B5EF4-FFF2-40B4-BE49-F238E27FC236}">
                <a16:creationId xmlns:a16="http://schemas.microsoft.com/office/drawing/2014/main" id="{EEA2EA49-E762-4B56-6570-F803A2FA738C}"/>
              </a:ext>
            </a:extLst>
          </p:cNvPr>
          <p:cNvSpPr/>
          <p:nvPr/>
        </p:nvSpPr>
        <p:spPr>
          <a:xfrm>
            <a:off x="788049" y="1831353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Google Shape;470;p6">
            <a:extLst>
              <a:ext uri="{FF2B5EF4-FFF2-40B4-BE49-F238E27FC236}">
                <a16:creationId xmlns:a16="http://schemas.microsoft.com/office/drawing/2014/main" id="{3926F708-DD9D-FA13-13A0-216DC03A1095}"/>
              </a:ext>
            </a:extLst>
          </p:cNvPr>
          <p:cNvSpPr txBox="1"/>
          <p:nvPr/>
        </p:nvSpPr>
        <p:spPr>
          <a:xfrm>
            <a:off x="788049" y="1827986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Load DML Predictions (pred_results, arid_pool)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471;p6">
            <a:extLst>
              <a:ext uri="{FF2B5EF4-FFF2-40B4-BE49-F238E27FC236}">
                <a16:creationId xmlns:a16="http://schemas.microsoft.com/office/drawing/2014/main" id="{36D1CF05-5D61-5D76-AC48-F58FE910A14A}"/>
              </a:ext>
            </a:extLst>
          </p:cNvPr>
          <p:cNvSpPr/>
          <p:nvPr/>
        </p:nvSpPr>
        <p:spPr>
          <a:xfrm>
            <a:off x="788049" y="2576314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6" name="Google Shape;472;p6">
            <a:extLst>
              <a:ext uri="{FF2B5EF4-FFF2-40B4-BE49-F238E27FC236}">
                <a16:creationId xmlns:a16="http://schemas.microsoft.com/office/drawing/2014/main" id="{05CB3AC5-7BC4-FC0C-A1EF-69AC1ABC7D9C}"/>
              </a:ext>
            </a:extLst>
          </p:cNvPr>
          <p:cNvSpPr txBox="1"/>
          <p:nvPr/>
        </p:nvSpPr>
        <p:spPr>
          <a:xfrm>
            <a:off x="788049" y="2606447"/>
            <a:ext cx="228670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Prepare Initial Beam List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(Beams with top scores)</a:t>
            </a:r>
            <a:endParaRPr sz="1300"/>
          </a:p>
        </p:txBody>
      </p:sp>
      <p:sp>
        <p:nvSpPr>
          <p:cNvPr id="57" name="Google Shape;473;p6">
            <a:extLst>
              <a:ext uri="{FF2B5EF4-FFF2-40B4-BE49-F238E27FC236}">
                <a16:creationId xmlns:a16="http://schemas.microsoft.com/office/drawing/2014/main" id="{66985F7A-88A2-4D04-3FE4-00325D050F4A}"/>
              </a:ext>
            </a:extLst>
          </p:cNvPr>
          <p:cNvSpPr/>
          <p:nvPr/>
        </p:nvSpPr>
        <p:spPr>
          <a:xfrm>
            <a:off x="725233" y="3343231"/>
            <a:ext cx="2284464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" name="Google Shape;474;p6">
            <a:extLst>
              <a:ext uri="{FF2B5EF4-FFF2-40B4-BE49-F238E27FC236}">
                <a16:creationId xmlns:a16="http://schemas.microsoft.com/office/drawing/2014/main" id="{8FF43B10-76E3-CB43-B3B9-116A1382DA84}"/>
              </a:ext>
            </a:extLst>
          </p:cNvPr>
          <p:cNvSpPr txBox="1"/>
          <p:nvPr/>
        </p:nvSpPr>
        <p:spPr>
          <a:xfrm>
            <a:off x="679896" y="3343231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Sort Beams by Stations (higher probability matters)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475;p6">
            <a:extLst>
              <a:ext uri="{FF2B5EF4-FFF2-40B4-BE49-F238E27FC236}">
                <a16:creationId xmlns:a16="http://schemas.microsoft.com/office/drawing/2014/main" id="{2A6290D9-56AF-DB77-2A08-5977E85A1B72}"/>
              </a:ext>
            </a:extLst>
          </p:cNvPr>
          <p:cNvSpPr/>
          <p:nvPr/>
        </p:nvSpPr>
        <p:spPr>
          <a:xfrm>
            <a:off x="706351" y="4083244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Google Shape;476;p6">
            <a:extLst>
              <a:ext uri="{FF2B5EF4-FFF2-40B4-BE49-F238E27FC236}">
                <a16:creationId xmlns:a16="http://schemas.microsoft.com/office/drawing/2014/main" id="{929CDC7B-5694-4C5C-380E-107D17A15F91}"/>
              </a:ext>
            </a:extLst>
          </p:cNvPr>
          <p:cNvSpPr txBox="1"/>
          <p:nvPr/>
        </p:nvSpPr>
        <p:spPr>
          <a:xfrm>
            <a:off x="687222" y="4105065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477;p6">
            <a:extLst>
              <a:ext uri="{FF2B5EF4-FFF2-40B4-BE49-F238E27FC236}">
                <a16:creationId xmlns:a16="http://schemas.microsoft.com/office/drawing/2014/main" id="{F0279BCA-EEFD-61A8-DF75-874965C9C4C7}"/>
              </a:ext>
            </a:extLst>
          </p:cNvPr>
          <p:cNvSpPr/>
          <p:nvPr/>
        </p:nvSpPr>
        <p:spPr>
          <a:xfrm>
            <a:off x="735511" y="4824418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2" name="Google Shape;478;p6">
            <a:extLst>
              <a:ext uri="{FF2B5EF4-FFF2-40B4-BE49-F238E27FC236}">
                <a16:creationId xmlns:a16="http://schemas.microsoft.com/office/drawing/2014/main" id="{F27BC282-9906-E312-B1DC-D41F18F3CDE7}"/>
              </a:ext>
            </a:extLst>
          </p:cNvPr>
          <p:cNvSpPr txBox="1"/>
          <p:nvPr/>
        </p:nvSpPr>
        <p:spPr>
          <a:xfrm>
            <a:off x="778135" y="4799230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63" name="Google Shape;479;p6">
            <a:extLst>
              <a:ext uri="{FF2B5EF4-FFF2-40B4-BE49-F238E27FC236}">
                <a16:creationId xmlns:a16="http://schemas.microsoft.com/office/drawing/2014/main" id="{13994660-1A56-9A2A-3680-2909280AD59D}"/>
              </a:ext>
            </a:extLst>
          </p:cNvPr>
          <p:cNvCxnSpPr/>
          <p:nvPr/>
        </p:nvCxnSpPr>
        <p:spPr>
          <a:xfrm>
            <a:off x="1795447" y="236505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" name="Google Shape;480;p6">
            <a:extLst>
              <a:ext uri="{FF2B5EF4-FFF2-40B4-BE49-F238E27FC236}">
                <a16:creationId xmlns:a16="http://schemas.microsoft.com/office/drawing/2014/main" id="{E4198D15-D21A-D1C8-AB91-2025C478D9F7}"/>
              </a:ext>
            </a:extLst>
          </p:cNvPr>
          <p:cNvCxnSpPr/>
          <p:nvPr/>
        </p:nvCxnSpPr>
        <p:spPr>
          <a:xfrm>
            <a:off x="1792439" y="3107438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481;p6">
            <a:extLst>
              <a:ext uri="{FF2B5EF4-FFF2-40B4-BE49-F238E27FC236}">
                <a16:creationId xmlns:a16="http://schemas.microsoft.com/office/drawing/2014/main" id="{8A02DFC7-CC3A-C999-3EE9-6FEFFCFD3A8F}"/>
              </a:ext>
            </a:extLst>
          </p:cNvPr>
          <p:cNvCxnSpPr/>
          <p:nvPr/>
        </p:nvCxnSpPr>
        <p:spPr>
          <a:xfrm>
            <a:off x="1828330" y="386308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482;p6">
            <a:extLst>
              <a:ext uri="{FF2B5EF4-FFF2-40B4-BE49-F238E27FC236}">
                <a16:creationId xmlns:a16="http://schemas.microsoft.com/office/drawing/2014/main" id="{CAD295FA-D7F6-FDA9-D553-8293A0BE8E09}"/>
              </a:ext>
            </a:extLst>
          </p:cNvPr>
          <p:cNvCxnSpPr/>
          <p:nvPr/>
        </p:nvCxnSpPr>
        <p:spPr>
          <a:xfrm>
            <a:off x="1837893" y="4603097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" name="Google Shape;569;p8">
            <a:extLst>
              <a:ext uri="{FF2B5EF4-FFF2-40B4-BE49-F238E27FC236}">
                <a16:creationId xmlns:a16="http://schemas.microsoft.com/office/drawing/2014/main" id="{D4CCC2AB-EFA3-78A6-4B97-DE791CD0BED5}"/>
              </a:ext>
            </a:extLst>
          </p:cNvPr>
          <p:cNvCxnSpPr/>
          <p:nvPr/>
        </p:nvCxnSpPr>
        <p:spPr>
          <a:xfrm>
            <a:off x="3011250" y="3599734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" name="Google Shape;570;p8">
            <a:extLst>
              <a:ext uri="{FF2B5EF4-FFF2-40B4-BE49-F238E27FC236}">
                <a16:creationId xmlns:a16="http://schemas.microsoft.com/office/drawing/2014/main" id="{362D0B1B-8384-2836-16AD-8B9727636E7B}"/>
              </a:ext>
            </a:extLst>
          </p:cNvPr>
          <p:cNvSpPr txBox="1"/>
          <p:nvPr/>
        </p:nvSpPr>
        <p:spPr>
          <a:xfrm>
            <a:off x="3511797" y="3424675"/>
            <a:ext cx="261982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Count Station Frequency </a:t>
            </a:r>
            <a:endParaRPr sz="16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571;p8">
            <a:extLst>
              <a:ext uri="{FF2B5EF4-FFF2-40B4-BE49-F238E27FC236}">
                <a16:creationId xmlns:a16="http://schemas.microsoft.com/office/drawing/2014/main" id="{A0146A73-BACD-824E-D234-70C2097718AF}"/>
              </a:ext>
            </a:extLst>
          </p:cNvPr>
          <p:cNvSpPr txBox="1"/>
          <p:nvPr/>
        </p:nvSpPr>
        <p:spPr>
          <a:xfrm>
            <a:off x="3591934" y="4172096"/>
            <a:ext cx="33631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Remove First Station in </a:t>
            </a:r>
            <a:r>
              <a:rPr lang="en-US" sz="16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arid_pool</a:t>
            </a:r>
            <a:endParaRPr sz="16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" name="Google Shape;572;p8">
            <a:extLst>
              <a:ext uri="{FF2B5EF4-FFF2-40B4-BE49-F238E27FC236}">
                <a16:creationId xmlns:a16="http://schemas.microsoft.com/office/drawing/2014/main" id="{D00442BD-2BCD-64C3-E156-01F11357EFFB}"/>
              </a:ext>
            </a:extLst>
          </p:cNvPr>
          <p:cNvCxnSpPr/>
          <p:nvPr/>
        </p:nvCxnSpPr>
        <p:spPr>
          <a:xfrm>
            <a:off x="4761682" y="3716983"/>
            <a:ext cx="0" cy="5251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573;p8">
            <a:extLst>
              <a:ext uri="{FF2B5EF4-FFF2-40B4-BE49-F238E27FC236}">
                <a16:creationId xmlns:a16="http://schemas.microsoft.com/office/drawing/2014/main" id="{DA558E4A-28FF-8588-D0D2-9316D8ADCF66}"/>
              </a:ext>
            </a:extLst>
          </p:cNvPr>
          <p:cNvSpPr txBox="1"/>
          <p:nvPr/>
        </p:nvSpPr>
        <p:spPr>
          <a:xfrm>
            <a:off x="4752804" y="3736400"/>
            <a:ext cx="22897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Highest-Frequency Station Moves to the First</a:t>
            </a:r>
            <a:endParaRPr sz="12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" name="Google Shape;574;p8">
            <a:extLst>
              <a:ext uri="{FF2B5EF4-FFF2-40B4-BE49-F238E27FC236}">
                <a16:creationId xmlns:a16="http://schemas.microsoft.com/office/drawing/2014/main" id="{2C1EAB0D-C60B-335F-BE26-92E732AB54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6749" y="3187705"/>
            <a:ext cx="2036360" cy="14081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575;p8">
            <a:extLst>
              <a:ext uri="{FF2B5EF4-FFF2-40B4-BE49-F238E27FC236}">
                <a16:creationId xmlns:a16="http://schemas.microsoft.com/office/drawing/2014/main" id="{721D88F7-4C9C-06EF-9FB2-61A110F87CCA}"/>
              </a:ext>
            </a:extLst>
          </p:cNvPr>
          <p:cNvSpPr txBox="1"/>
          <p:nvPr/>
        </p:nvSpPr>
        <p:spPr>
          <a:xfrm>
            <a:off x="7255729" y="3428003"/>
            <a:ext cx="180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A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" name="Google Shape;576;p8">
            <a:extLst>
              <a:ext uri="{FF2B5EF4-FFF2-40B4-BE49-F238E27FC236}">
                <a16:creationId xmlns:a16="http://schemas.microsoft.com/office/drawing/2014/main" id="{C57023B2-34D8-A26E-4589-B5C9C00F1FBE}"/>
              </a:ext>
            </a:extLst>
          </p:cNvPr>
          <p:cNvSpPr txBox="1"/>
          <p:nvPr/>
        </p:nvSpPr>
        <p:spPr>
          <a:xfrm>
            <a:off x="7173030" y="3873451"/>
            <a:ext cx="2395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B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" name="Google Shape;577;p8">
            <a:extLst>
              <a:ext uri="{FF2B5EF4-FFF2-40B4-BE49-F238E27FC236}">
                <a16:creationId xmlns:a16="http://schemas.microsoft.com/office/drawing/2014/main" id="{38430D36-FBEC-DBD2-2AC9-AF3781E95A16}"/>
              </a:ext>
            </a:extLst>
          </p:cNvPr>
          <p:cNvSpPr txBox="1"/>
          <p:nvPr/>
        </p:nvSpPr>
        <p:spPr>
          <a:xfrm>
            <a:off x="7461696" y="4169177"/>
            <a:ext cx="2395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C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" name="Google Shape;578;p8">
            <a:extLst>
              <a:ext uri="{FF2B5EF4-FFF2-40B4-BE49-F238E27FC236}">
                <a16:creationId xmlns:a16="http://schemas.microsoft.com/office/drawing/2014/main" id="{671ADD34-15D5-8860-2ACC-D8F9114BFAE4}"/>
              </a:ext>
            </a:extLst>
          </p:cNvPr>
          <p:cNvSpPr txBox="1"/>
          <p:nvPr/>
        </p:nvSpPr>
        <p:spPr>
          <a:xfrm>
            <a:off x="8102934" y="3837627"/>
            <a:ext cx="2395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D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" name="Google Shape;579;p8">
            <a:extLst>
              <a:ext uri="{FF2B5EF4-FFF2-40B4-BE49-F238E27FC236}">
                <a16:creationId xmlns:a16="http://schemas.microsoft.com/office/drawing/2014/main" id="{BE6B97DE-9B4D-EB44-E57F-4E446E06B84E}"/>
              </a:ext>
            </a:extLst>
          </p:cNvPr>
          <p:cNvSpPr txBox="1"/>
          <p:nvPr/>
        </p:nvSpPr>
        <p:spPr>
          <a:xfrm>
            <a:off x="8000884" y="3394037"/>
            <a:ext cx="2395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E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580;p8">
            <a:extLst>
              <a:ext uri="{FF2B5EF4-FFF2-40B4-BE49-F238E27FC236}">
                <a16:creationId xmlns:a16="http://schemas.microsoft.com/office/drawing/2014/main" id="{6A6E3EC5-ADD9-96FD-96F0-B19CCB3AE0B5}"/>
              </a:ext>
            </a:extLst>
          </p:cNvPr>
          <p:cNvCxnSpPr>
            <a:cxnSpLocks/>
          </p:cNvCxnSpPr>
          <p:nvPr/>
        </p:nvCxnSpPr>
        <p:spPr>
          <a:xfrm>
            <a:off x="8929477" y="4114626"/>
            <a:ext cx="16181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9" name="Google Shape;581;p8">
            <a:extLst>
              <a:ext uri="{FF2B5EF4-FFF2-40B4-BE49-F238E27FC236}">
                <a16:creationId xmlns:a16="http://schemas.microsoft.com/office/drawing/2014/main" id="{BA03C124-BC5E-BB57-AB3E-813E4F4C2C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31044" y="4701966"/>
            <a:ext cx="2036360" cy="14081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582;p8">
            <a:extLst>
              <a:ext uri="{FF2B5EF4-FFF2-40B4-BE49-F238E27FC236}">
                <a16:creationId xmlns:a16="http://schemas.microsoft.com/office/drawing/2014/main" id="{48C2B8A0-EE28-9CFC-E1B0-85859E8EE1D7}"/>
              </a:ext>
            </a:extLst>
          </p:cNvPr>
          <p:cNvSpPr txBox="1"/>
          <p:nvPr/>
        </p:nvSpPr>
        <p:spPr>
          <a:xfrm>
            <a:off x="7390024" y="4942264"/>
            <a:ext cx="180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F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1" name="Google Shape;583;p8">
            <a:extLst>
              <a:ext uri="{FF2B5EF4-FFF2-40B4-BE49-F238E27FC236}">
                <a16:creationId xmlns:a16="http://schemas.microsoft.com/office/drawing/2014/main" id="{3878ABD3-D539-F072-73F1-7C9F97138ADE}"/>
              </a:ext>
            </a:extLst>
          </p:cNvPr>
          <p:cNvSpPr txBox="1"/>
          <p:nvPr/>
        </p:nvSpPr>
        <p:spPr>
          <a:xfrm>
            <a:off x="7307325" y="5387712"/>
            <a:ext cx="2395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G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2" name="Google Shape;584;p8">
            <a:extLst>
              <a:ext uri="{FF2B5EF4-FFF2-40B4-BE49-F238E27FC236}">
                <a16:creationId xmlns:a16="http://schemas.microsoft.com/office/drawing/2014/main" id="{1F3E6586-BB30-6FBC-DA81-226E3EFB4299}"/>
              </a:ext>
            </a:extLst>
          </p:cNvPr>
          <p:cNvSpPr txBox="1"/>
          <p:nvPr/>
        </p:nvSpPr>
        <p:spPr>
          <a:xfrm>
            <a:off x="7595991" y="5683438"/>
            <a:ext cx="2395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H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3" name="Google Shape;585;p8">
            <a:extLst>
              <a:ext uri="{FF2B5EF4-FFF2-40B4-BE49-F238E27FC236}">
                <a16:creationId xmlns:a16="http://schemas.microsoft.com/office/drawing/2014/main" id="{9DC67B22-47CC-E8B0-3916-B4E2159224EF}"/>
              </a:ext>
            </a:extLst>
          </p:cNvPr>
          <p:cNvSpPr txBox="1"/>
          <p:nvPr/>
        </p:nvSpPr>
        <p:spPr>
          <a:xfrm>
            <a:off x="8237229" y="5351888"/>
            <a:ext cx="2395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E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" name="Google Shape;586;p8">
            <a:extLst>
              <a:ext uri="{FF2B5EF4-FFF2-40B4-BE49-F238E27FC236}">
                <a16:creationId xmlns:a16="http://schemas.microsoft.com/office/drawing/2014/main" id="{62A76E62-C0B9-74FD-8E87-EDD0DCBAACE5}"/>
              </a:ext>
            </a:extLst>
          </p:cNvPr>
          <p:cNvSpPr txBox="1"/>
          <p:nvPr/>
        </p:nvSpPr>
        <p:spPr>
          <a:xfrm>
            <a:off x="8135179" y="4908298"/>
            <a:ext cx="2395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I</a:t>
            </a:r>
            <a:endParaRPr sz="12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5" name="Google Shape;587;p8">
            <a:extLst>
              <a:ext uri="{FF2B5EF4-FFF2-40B4-BE49-F238E27FC236}">
                <a16:creationId xmlns:a16="http://schemas.microsoft.com/office/drawing/2014/main" id="{BA341D85-A7C8-0536-0C39-D361FFA647EA}"/>
              </a:ext>
            </a:extLst>
          </p:cNvPr>
          <p:cNvSpPr/>
          <p:nvPr/>
        </p:nvSpPr>
        <p:spPr>
          <a:xfrm>
            <a:off x="6723921" y="3158866"/>
            <a:ext cx="136598" cy="1902353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6" name="Google Shape;588;p8">
            <a:extLst>
              <a:ext uri="{FF2B5EF4-FFF2-40B4-BE49-F238E27FC236}">
                <a16:creationId xmlns:a16="http://schemas.microsoft.com/office/drawing/2014/main" id="{ADDCE175-E9D4-1EEE-9406-4641A7431760}"/>
              </a:ext>
            </a:extLst>
          </p:cNvPr>
          <p:cNvSpPr/>
          <p:nvPr/>
        </p:nvSpPr>
        <p:spPr>
          <a:xfrm>
            <a:off x="7570524" y="4446176"/>
            <a:ext cx="564655" cy="149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589;p8">
            <a:extLst>
              <a:ext uri="{FF2B5EF4-FFF2-40B4-BE49-F238E27FC236}">
                <a16:creationId xmlns:a16="http://schemas.microsoft.com/office/drawing/2014/main" id="{7D31B7E6-5F3C-3FA9-5D3F-C4B48F1389CA}"/>
              </a:ext>
            </a:extLst>
          </p:cNvPr>
          <p:cNvSpPr/>
          <p:nvPr/>
        </p:nvSpPr>
        <p:spPr>
          <a:xfrm>
            <a:off x="7564132" y="6001675"/>
            <a:ext cx="564655" cy="149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590;p8">
            <a:extLst>
              <a:ext uri="{FF2B5EF4-FFF2-40B4-BE49-F238E27FC236}">
                <a16:creationId xmlns:a16="http://schemas.microsoft.com/office/drawing/2014/main" id="{DC11B343-95A3-5C00-D790-F76ACD2B179B}"/>
              </a:ext>
            </a:extLst>
          </p:cNvPr>
          <p:cNvSpPr txBox="1"/>
          <p:nvPr/>
        </p:nvSpPr>
        <p:spPr>
          <a:xfrm>
            <a:off x="7024444" y="2863787"/>
            <a:ext cx="188149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1 [A, B, C, E, D]</a:t>
            </a:r>
            <a:endParaRPr sz="1200" b="1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591;p8">
            <a:extLst>
              <a:ext uri="{FF2B5EF4-FFF2-40B4-BE49-F238E27FC236}">
                <a16:creationId xmlns:a16="http://schemas.microsoft.com/office/drawing/2014/main" id="{295FE945-7552-4FA0-6CFF-595CA163142F}"/>
              </a:ext>
            </a:extLst>
          </p:cNvPr>
          <p:cNvSpPr txBox="1"/>
          <p:nvPr/>
        </p:nvSpPr>
        <p:spPr>
          <a:xfrm>
            <a:off x="7099788" y="4431125"/>
            <a:ext cx="182968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2 [I, F, G, H, E]</a:t>
            </a:r>
            <a:endParaRPr sz="1200" b="1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92;p8">
            <a:extLst>
              <a:ext uri="{FF2B5EF4-FFF2-40B4-BE49-F238E27FC236}">
                <a16:creationId xmlns:a16="http://schemas.microsoft.com/office/drawing/2014/main" id="{87FEA1EA-7F3B-9826-755C-B901772EAA11}"/>
              </a:ext>
            </a:extLst>
          </p:cNvPr>
          <p:cNvSpPr txBox="1"/>
          <p:nvPr/>
        </p:nvSpPr>
        <p:spPr>
          <a:xfrm>
            <a:off x="9145620" y="3837627"/>
            <a:ext cx="13002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Frequency of E is highest!</a:t>
            </a:r>
            <a:endParaRPr sz="1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93;p8">
            <a:extLst>
              <a:ext uri="{FF2B5EF4-FFF2-40B4-BE49-F238E27FC236}">
                <a16:creationId xmlns:a16="http://schemas.microsoft.com/office/drawing/2014/main" id="{A19FC81A-65E7-C7E3-A036-DAEB8663C638}"/>
              </a:ext>
            </a:extLst>
          </p:cNvPr>
          <p:cNvSpPr txBox="1"/>
          <p:nvPr/>
        </p:nvSpPr>
        <p:spPr>
          <a:xfrm>
            <a:off x="9829363" y="1524903"/>
            <a:ext cx="18625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1 [</a:t>
            </a:r>
            <a:r>
              <a:rPr lang="en-US" sz="1200" b="1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1200" b="1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, A, B, C, D]</a:t>
            </a:r>
            <a:endParaRPr sz="1200" b="1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94;p8">
            <a:extLst>
              <a:ext uri="{FF2B5EF4-FFF2-40B4-BE49-F238E27FC236}">
                <a16:creationId xmlns:a16="http://schemas.microsoft.com/office/drawing/2014/main" id="{36559B08-4678-4AE3-5494-5BC246192927}"/>
              </a:ext>
            </a:extLst>
          </p:cNvPr>
          <p:cNvSpPr txBox="1"/>
          <p:nvPr/>
        </p:nvSpPr>
        <p:spPr>
          <a:xfrm>
            <a:off x="9829363" y="1867133"/>
            <a:ext cx="18625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2 [</a:t>
            </a:r>
            <a:r>
              <a:rPr lang="en-US" sz="1200" b="1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1200" b="1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, I, F, G, H]</a:t>
            </a:r>
            <a:endParaRPr sz="1200" b="1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3" name="Google Shape;595;p8">
            <a:extLst>
              <a:ext uri="{FF2B5EF4-FFF2-40B4-BE49-F238E27FC236}">
                <a16:creationId xmlns:a16="http://schemas.microsoft.com/office/drawing/2014/main" id="{4C9046CB-338D-1D25-C2D1-09E1778529AD}"/>
              </a:ext>
            </a:extLst>
          </p:cNvPr>
          <p:cNvCxnSpPr/>
          <p:nvPr/>
        </p:nvCxnSpPr>
        <p:spPr>
          <a:xfrm>
            <a:off x="3076311" y="4344317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" name="Google Shape;596;p8">
            <a:extLst>
              <a:ext uri="{FF2B5EF4-FFF2-40B4-BE49-F238E27FC236}">
                <a16:creationId xmlns:a16="http://schemas.microsoft.com/office/drawing/2014/main" id="{45579BA4-D06C-A85B-9549-22C61ED6DD82}"/>
              </a:ext>
            </a:extLst>
          </p:cNvPr>
          <p:cNvCxnSpPr/>
          <p:nvPr/>
        </p:nvCxnSpPr>
        <p:spPr>
          <a:xfrm rot="10800000">
            <a:off x="10548587" y="2245681"/>
            <a:ext cx="0" cy="1853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7" name="Google Shape;597;p8">
            <a:extLst>
              <a:ext uri="{FF2B5EF4-FFF2-40B4-BE49-F238E27FC236}">
                <a16:creationId xmlns:a16="http://schemas.microsoft.com/office/drawing/2014/main" id="{B70B2CB1-CF24-6481-641C-676BA26699F0}"/>
              </a:ext>
            </a:extLst>
          </p:cNvPr>
          <p:cNvSpPr txBox="1"/>
          <p:nvPr/>
        </p:nvSpPr>
        <p:spPr>
          <a:xfrm>
            <a:off x="8905935" y="2694510"/>
            <a:ext cx="176854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Move E to the First</a:t>
            </a:r>
            <a:endParaRPr sz="1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598;p8">
            <a:extLst>
              <a:ext uri="{FF2B5EF4-FFF2-40B4-BE49-F238E27FC236}">
                <a16:creationId xmlns:a16="http://schemas.microsoft.com/office/drawing/2014/main" id="{1A06BC90-8C65-70C9-4B28-44929B70EA7B}"/>
              </a:ext>
            </a:extLst>
          </p:cNvPr>
          <p:cNvSpPr/>
          <p:nvPr/>
        </p:nvSpPr>
        <p:spPr>
          <a:xfrm>
            <a:off x="4895558" y="1605717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599;p8">
            <a:extLst>
              <a:ext uri="{FF2B5EF4-FFF2-40B4-BE49-F238E27FC236}">
                <a16:creationId xmlns:a16="http://schemas.microsoft.com/office/drawing/2014/main" id="{930DCE43-A3BD-8F14-0A5D-6C117C70F73F}"/>
              </a:ext>
            </a:extLst>
          </p:cNvPr>
          <p:cNvSpPr/>
          <p:nvPr/>
        </p:nvSpPr>
        <p:spPr>
          <a:xfrm>
            <a:off x="5193961" y="1605717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600;p8">
            <a:extLst>
              <a:ext uri="{FF2B5EF4-FFF2-40B4-BE49-F238E27FC236}">
                <a16:creationId xmlns:a16="http://schemas.microsoft.com/office/drawing/2014/main" id="{9AAB0DD4-E628-AD1A-D0CB-FBDF8E8CB849}"/>
              </a:ext>
            </a:extLst>
          </p:cNvPr>
          <p:cNvSpPr/>
          <p:nvPr/>
        </p:nvSpPr>
        <p:spPr>
          <a:xfrm>
            <a:off x="5492364" y="1605717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Google Shape;601;p8">
            <a:extLst>
              <a:ext uri="{FF2B5EF4-FFF2-40B4-BE49-F238E27FC236}">
                <a16:creationId xmlns:a16="http://schemas.microsoft.com/office/drawing/2014/main" id="{E1E88F38-2990-658D-6F7E-8ABAB1CF68FC}"/>
              </a:ext>
            </a:extLst>
          </p:cNvPr>
          <p:cNvSpPr/>
          <p:nvPr/>
        </p:nvSpPr>
        <p:spPr>
          <a:xfrm>
            <a:off x="5808417" y="1610947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" name="Google Shape;602;p8">
            <a:extLst>
              <a:ext uri="{FF2B5EF4-FFF2-40B4-BE49-F238E27FC236}">
                <a16:creationId xmlns:a16="http://schemas.microsoft.com/office/drawing/2014/main" id="{3752B189-3262-7E92-DFE9-E49699CD416C}"/>
              </a:ext>
            </a:extLst>
          </p:cNvPr>
          <p:cNvSpPr/>
          <p:nvPr/>
        </p:nvSpPr>
        <p:spPr>
          <a:xfrm>
            <a:off x="4597155" y="1605717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3" name="Google Shape;603;p8">
            <a:extLst>
              <a:ext uri="{FF2B5EF4-FFF2-40B4-BE49-F238E27FC236}">
                <a16:creationId xmlns:a16="http://schemas.microsoft.com/office/drawing/2014/main" id="{76AA37CC-C73C-F4BC-109C-036F6E3509AF}"/>
              </a:ext>
            </a:extLst>
          </p:cNvPr>
          <p:cNvSpPr/>
          <p:nvPr/>
        </p:nvSpPr>
        <p:spPr>
          <a:xfrm>
            <a:off x="4894687" y="2104841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4" name="Google Shape;604;p8">
            <a:extLst>
              <a:ext uri="{FF2B5EF4-FFF2-40B4-BE49-F238E27FC236}">
                <a16:creationId xmlns:a16="http://schemas.microsoft.com/office/drawing/2014/main" id="{0EF655EC-5B3F-415F-7A5C-7120969AF689}"/>
              </a:ext>
            </a:extLst>
          </p:cNvPr>
          <p:cNvSpPr/>
          <p:nvPr/>
        </p:nvSpPr>
        <p:spPr>
          <a:xfrm>
            <a:off x="5193090" y="2104841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5" name="Google Shape;605;p8">
            <a:extLst>
              <a:ext uri="{FF2B5EF4-FFF2-40B4-BE49-F238E27FC236}">
                <a16:creationId xmlns:a16="http://schemas.microsoft.com/office/drawing/2014/main" id="{408467AB-05C7-079E-3EFD-4A677F455B49}"/>
              </a:ext>
            </a:extLst>
          </p:cNvPr>
          <p:cNvSpPr/>
          <p:nvPr/>
        </p:nvSpPr>
        <p:spPr>
          <a:xfrm>
            <a:off x="5503848" y="2104841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606;p8">
            <a:extLst>
              <a:ext uri="{FF2B5EF4-FFF2-40B4-BE49-F238E27FC236}">
                <a16:creationId xmlns:a16="http://schemas.microsoft.com/office/drawing/2014/main" id="{14D45033-C0B5-2951-94A6-28CE6946100D}"/>
              </a:ext>
            </a:extLst>
          </p:cNvPr>
          <p:cNvSpPr/>
          <p:nvPr/>
        </p:nvSpPr>
        <p:spPr>
          <a:xfrm>
            <a:off x="4596284" y="2104841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7" name="Google Shape;607;p8">
            <a:extLst>
              <a:ext uri="{FF2B5EF4-FFF2-40B4-BE49-F238E27FC236}">
                <a16:creationId xmlns:a16="http://schemas.microsoft.com/office/drawing/2014/main" id="{CD59D4FA-14FE-AA24-E4D2-BD3701681F03}"/>
              </a:ext>
            </a:extLst>
          </p:cNvPr>
          <p:cNvSpPr/>
          <p:nvPr/>
        </p:nvSpPr>
        <p:spPr>
          <a:xfrm>
            <a:off x="5809326" y="2104841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608;p8">
            <a:extLst>
              <a:ext uri="{FF2B5EF4-FFF2-40B4-BE49-F238E27FC236}">
                <a16:creationId xmlns:a16="http://schemas.microsoft.com/office/drawing/2014/main" id="{CF8A00A2-6708-A2CD-99C6-7C2D9A550C98}"/>
              </a:ext>
            </a:extLst>
          </p:cNvPr>
          <p:cNvCxnSpPr/>
          <p:nvPr/>
        </p:nvCxnSpPr>
        <p:spPr>
          <a:xfrm>
            <a:off x="6104606" y="1976313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9" name="Google Shape;609;p8">
            <a:extLst>
              <a:ext uri="{FF2B5EF4-FFF2-40B4-BE49-F238E27FC236}">
                <a16:creationId xmlns:a16="http://schemas.microsoft.com/office/drawing/2014/main" id="{FC5FA4B5-A321-1A34-03D2-3C43311E212C}"/>
              </a:ext>
            </a:extLst>
          </p:cNvPr>
          <p:cNvSpPr/>
          <p:nvPr/>
        </p:nvSpPr>
        <p:spPr>
          <a:xfrm>
            <a:off x="7059516" y="1610288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0" name="Google Shape;610;p8">
            <a:extLst>
              <a:ext uri="{FF2B5EF4-FFF2-40B4-BE49-F238E27FC236}">
                <a16:creationId xmlns:a16="http://schemas.microsoft.com/office/drawing/2014/main" id="{A133B1B6-4043-0A0F-4202-9422C4E78927}"/>
              </a:ext>
            </a:extLst>
          </p:cNvPr>
          <p:cNvSpPr/>
          <p:nvPr/>
        </p:nvSpPr>
        <p:spPr>
          <a:xfrm>
            <a:off x="7357919" y="1610288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1" name="Google Shape;611;p8">
            <a:extLst>
              <a:ext uri="{FF2B5EF4-FFF2-40B4-BE49-F238E27FC236}">
                <a16:creationId xmlns:a16="http://schemas.microsoft.com/office/drawing/2014/main" id="{6F090525-6C2D-A4F2-A1F0-B664EF9BA69A}"/>
              </a:ext>
            </a:extLst>
          </p:cNvPr>
          <p:cNvSpPr/>
          <p:nvPr/>
        </p:nvSpPr>
        <p:spPr>
          <a:xfrm>
            <a:off x="7656322" y="1610288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" name="Google Shape;612;p8">
            <a:extLst>
              <a:ext uri="{FF2B5EF4-FFF2-40B4-BE49-F238E27FC236}">
                <a16:creationId xmlns:a16="http://schemas.microsoft.com/office/drawing/2014/main" id="{5A9B3AA8-34BD-1A60-8E79-DBC734D707F1}"/>
              </a:ext>
            </a:extLst>
          </p:cNvPr>
          <p:cNvSpPr/>
          <p:nvPr/>
        </p:nvSpPr>
        <p:spPr>
          <a:xfrm>
            <a:off x="7972375" y="1615518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" name="Google Shape;613;p8">
            <a:extLst>
              <a:ext uri="{FF2B5EF4-FFF2-40B4-BE49-F238E27FC236}">
                <a16:creationId xmlns:a16="http://schemas.microsoft.com/office/drawing/2014/main" id="{509413CE-2A2D-F153-F0B8-90B71BF6B1F0}"/>
              </a:ext>
            </a:extLst>
          </p:cNvPr>
          <p:cNvSpPr/>
          <p:nvPr/>
        </p:nvSpPr>
        <p:spPr>
          <a:xfrm>
            <a:off x="6761113" y="1610288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4" name="Google Shape;614;p8">
            <a:extLst>
              <a:ext uri="{FF2B5EF4-FFF2-40B4-BE49-F238E27FC236}">
                <a16:creationId xmlns:a16="http://schemas.microsoft.com/office/drawing/2014/main" id="{A937241F-DBFF-D035-D6EA-75D2F0E34DA5}"/>
              </a:ext>
            </a:extLst>
          </p:cNvPr>
          <p:cNvSpPr/>
          <p:nvPr/>
        </p:nvSpPr>
        <p:spPr>
          <a:xfrm>
            <a:off x="7375533" y="2108961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5" name="Google Shape;615;p8">
            <a:extLst>
              <a:ext uri="{FF2B5EF4-FFF2-40B4-BE49-F238E27FC236}">
                <a16:creationId xmlns:a16="http://schemas.microsoft.com/office/drawing/2014/main" id="{C5657EBD-F755-9338-3867-F91B0E6655E0}"/>
              </a:ext>
            </a:extLst>
          </p:cNvPr>
          <p:cNvSpPr/>
          <p:nvPr/>
        </p:nvSpPr>
        <p:spPr>
          <a:xfrm>
            <a:off x="7673936" y="2108961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616;p8">
            <a:extLst>
              <a:ext uri="{FF2B5EF4-FFF2-40B4-BE49-F238E27FC236}">
                <a16:creationId xmlns:a16="http://schemas.microsoft.com/office/drawing/2014/main" id="{2B23553E-2C6C-7B9C-097C-E2094E01DDDA}"/>
              </a:ext>
            </a:extLst>
          </p:cNvPr>
          <p:cNvSpPr/>
          <p:nvPr/>
        </p:nvSpPr>
        <p:spPr>
          <a:xfrm>
            <a:off x="7984694" y="2108961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7" name="Google Shape;617;p8">
            <a:extLst>
              <a:ext uri="{FF2B5EF4-FFF2-40B4-BE49-F238E27FC236}">
                <a16:creationId xmlns:a16="http://schemas.microsoft.com/office/drawing/2014/main" id="{D7D1D85F-9E4C-C70D-5BBD-D752E22F286C}"/>
              </a:ext>
            </a:extLst>
          </p:cNvPr>
          <p:cNvSpPr/>
          <p:nvPr/>
        </p:nvSpPr>
        <p:spPr>
          <a:xfrm>
            <a:off x="7077130" y="2108961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8" name="Google Shape;618;p8">
            <a:extLst>
              <a:ext uri="{FF2B5EF4-FFF2-40B4-BE49-F238E27FC236}">
                <a16:creationId xmlns:a16="http://schemas.microsoft.com/office/drawing/2014/main" id="{DDFE90D8-8EB4-04AC-68EE-B0EE267D179E}"/>
              </a:ext>
            </a:extLst>
          </p:cNvPr>
          <p:cNvSpPr/>
          <p:nvPr/>
        </p:nvSpPr>
        <p:spPr>
          <a:xfrm>
            <a:off x="6761112" y="2104841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9" name="Google Shape;619;p8">
            <a:extLst>
              <a:ext uri="{FF2B5EF4-FFF2-40B4-BE49-F238E27FC236}">
                <a16:creationId xmlns:a16="http://schemas.microsoft.com/office/drawing/2014/main" id="{D34A2818-CA0E-7AF2-8912-2CE514A6834D}"/>
              </a:ext>
            </a:extLst>
          </p:cNvPr>
          <p:cNvSpPr/>
          <p:nvPr/>
        </p:nvSpPr>
        <p:spPr>
          <a:xfrm>
            <a:off x="5412412" y="1570394"/>
            <a:ext cx="344912" cy="252188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0" name="Google Shape;620;p8">
            <a:extLst>
              <a:ext uri="{FF2B5EF4-FFF2-40B4-BE49-F238E27FC236}">
                <a16:creationId xmlns:a16="http://schemas.microsoft.com/office/drawing/2014/main" id="{3A223452-0B42-CA9F-4A31-2D193305CAB0}"/>
              </a:ext>
            </a:extLst>
          </p:cNvPr>
          <p:cNvSpPr/>
          <p:nvPr/>
        </p:nvSpPr>
        <p:spPr>
          <a:xfrm>
            <a:off x="5729368" y="2064409"/>
            <a:ext cx="344912" cy="252188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1" name="Google Shape;621;p8">
            <a:extLst>
              <a:ext uri="{FF2B5EF4-FFF2-40B4-BE49-F238E27FC236}">
                <a16:creationId xmlns:a16="http://schemas.microsoft.com/office/drawing/2014/main" id="{B58DC2D2-3DBA-8C5D-CDD8-D2B980E43DB8}"/>
              </a:ext>
            </a:extLst>
          </p:cNvPr>
          <p:cNvSpPr/>
          <p:nvPr/>
        </p:nvSpPr>
        <p:spPr>
          <a:xfrm>
            <a:off x="6674767" y="1570394"/>
            <a:ext cx="344912" cy="252188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2" name="Google Shape;622;p8">
            <a:extLst>
              <a:ext uri="{FF2B5EF4-FFF2-40B4-BE49-F238E27FC236}">
                <a16:creationId xmlns:a16="http://schemas.microsoft.com/office/drawing/2014/main" id="{FCE4313A-B99A-51DD-0613-7CCB72310339}"/>
              </a:ext>
            </a:extLst>
          </p:cNvPr>
          <p:cNvSpPr/>
          <p:nvPr/>
        </p:nvSpPr>
        <p:spPr>
          <a:xfrm>
            <a:off x="6676763" y="2063750"/>
            <a:ext cx="344912" cy="252188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040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F51EB-4CC2-CBC8-70E8-53687CBE6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7DDE16-3E55-3C24-B2AC-44E8C2BE028A}"/>
              </a:ext>
            </a:extLst>
          </p:cNvPr>
          <p:cNvSpPr txBox="1"/>
          <p:nvPr/>
        </p:nvSpPr>
        <p:spPr>
          <a:xfrm>
            <a:off x="1384300" y="7141428"/>
            <a:ext cx="7353299" cy="2529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Probabilistic Estimation of Seismic Response Using Physics-Informed Recurrent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Idaho National Laboratory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Deep Learning Probabilistic Regression for Onset Time Determination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Stanford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SIREN: Seismic &amp; Infrasound Intelligence for Rocket-Launch Event Notification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Space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Machine Intelligence for Nuclear Explosion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Applied Research Associates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Machine Learning Methods to Catalog Source from Diverse, Widely Distributed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1"/>
                </a:solidFill>
              </a:rPr>
              <a:t>RaNDL</a:t>
            </a:r>
            <a:r>
              <a:rPr lang="en-US" b="1" dirty="0">
                <a:solidFill>
                  <a:schemeClr val="accent1"/>
                </a:solidFill>
              </a:rPr>
              <a:t>: Rapid Nuclear and seismic events Discriminator and Locator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lvl="1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1"/>
                </a:solidFill>
              </a:rPr>
              <a:t>MobiQkRad</a:t>
            </a:r>
            <a:r>
              <a:rPr lang="en-US" b="1" dirty="0">
                <a:solidFill>
                  <a:schemeClr val="accent1"/>
                </a:solidFill>
              </a:rPr>
              <a:t> – Real Time Source Localization with Contextual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Decentralized Data Fusion Algorithm for </a:t>
            </a:r>
            <a:r>
              <a:rPr lang="en-US" b="1" dirty="0" err="1">
                <a:solidFill>
                  <a:schemeClr val="accent1"/>
                </a:solidFill>
              </a:rPr>
              <a:t>Multisensor</a:t>
            </a:r>
            <a:r>
              <a:rPr lang="en-US" b="1" dirty="0">
                <a:solidFill>
                  <a:schemeClr val="accent1"/>
                </a:solidFill>
              </a:rPr>
              <a:t> Radiation Source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Oak Ridge National Laboratory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Model-Based Enterprise Architecture for Institutional Management Digital Twins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Enabling Digital Metrology and Manufacturing Through the Model-Based Enterprise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Georgia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Digital Twin Technologies to Improve Mission Readiness and Sustainment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Vanderbilt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ARADISS: Adaptive Real-time Anomaly Detection &amp; Identification for Space Systems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Colorado, Boulder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Real Time Cybersecurity Systems for Safety Critical Military Vehicle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Army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Michigan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TRAIT: Transition-pipeline Recommender &amp; Attrition Identification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Navy Postgraduation School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Advanced Analysis of Nuclear Waste Storage Cask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Virginia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TRACAIR: </a:t>
            </a:r>
            <a:r>
              <a:rPr lang="en-US" b="1" dirty="0" err="1">
                <a:solidFill>
                  <a:schemeClr val="accent1"/>
                </a:solidFill>
              </a:rPr>
              <a:t>TRAjectory</a:t>
            </a:r>
            <a:r>
              <a:rPr lang="en-US" b="1" dirty="0">
                <a:solidFill>
                  <a:schemeClr val="accent1"/>
                </a:solidFill>
              </a:rPr>
              <a:t> Course analyzer and Anomaly </a:t>
            </a:r>
            <a:r>
              <a:rPr lang="en-US" b="1" dirty="0" err="1">
                <a:solidFill>
                  <a:schemeClr val="accent1"/>
                </a:solidFill>
              </a:rPr>
              <a:t>IdentifieR</a:t>
            </a:r>
            <a:endParaRPr lang="en-US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Seismic AI in RealTime for Informed Drilling and Fracking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Operation-Aware ISHM for Environmental Control and Life Support in Deep Space Habitants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South Carolina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Resource Management Strategies for a Resilient Habitat Advanced Life Support (ALS)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</p:txBody>
      </p:sp>
    </p:spTree>
    <p:extLst>
      <p:ext uri="{BB962C8B-B14F-4D97-AF65-F5344CB8AC3E}">
        <p14:creationId xmlns:p14="http://schemas.microsoft.com/office/powerpoint/2010/main" val="7709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67546 L -4.16667E-6 -3.68912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E22366-F943-DEAF-6DEA-43A5663AFB1C}"/>
              </a:ext>
            </a:extLst>
          </p:cNvPr>
          <p:cNvSpPr/>
          <p:nvPr/>
        </p:nvSpPr>
        <p:spPr>
          <a:xfrm>
            <a:off x="283194" y="911355"/>
            <a:ext cx="11659210" cy="5613732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2" name="Google Shape;466;p6">
            <a:extLst>
              <a:ext uri="{FF2B5EF4-FFF2-40B4-BE49-F238E27FC236}">
                <a16:creationId xmlns:a16="http://schemas.microsoft.com/office/drawing/2014/main" id="{95F329DA-57B4-76E4-61DF-C788513041F0}"/>
              </a:ext>
            </a:extLst>
          </p:cNvPr>
          <p:cNvSpPr/>
          <p:nvPr/>
        </p:nvSpPr>
        <p:spPr>
          <a:xfrm>
            <a:off x="646389" y="1460283"/>
            <a:ext cx="2483450" cy="402547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Google Shape;467;p6">
            <a:extLst>
              <a:ext uri="{FF2B5EF4-FFF2-40B4-BE49-F238E27FC236}">
                <a16:creationId xmlns:a16="http://schemas.microsoft.com/office/drawing/2014/main" id="{4039FA7F-4281-9D00-C2DF-730F9B12F1A1}"/>
              </a:ext>
            </a:extLst>
          </p:cNvPr>
          <p:cNvSpPr/>
          <p:nvPr/>
        </p:nvSpPr>
        <p:spPr>
          <a:xfrm>
            <a:off x="636954" y="1418194"/>
            <a:ext cx="2492885" cy="288766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468;p6">
            <a:extLst>
              <a:ext uri="{FF2B5EF4-FFF2-40B4-BE49-F238E27FC236}">
                <a16:creationId xmlns:a16="http://schemas.microsoft.com/office/drawing/2014/main" id="{81903320-B43B-F71F-19F2-FDE44B52AD0C}"/>
              </a:ext>
            </a:extLst>
          </p:cNvPr>
          <p:cNvSpPr txBox="1"/>
          <p:nvPr/>
        </p:nvSpPr>
        <p:spPr>
          <a:xfrm>
            <a:off x="883329" y="1424838"/>
            <a:ext cx="196451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Beam Preparation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469;p6">
            <a:extLst>
              <a:ext uri="{FF2B5EF4-FFF2-40B4-BE49-F238E27FC236}">
                <a16:creationId xmlns:a16="http://schemas.microsoft.com/office/drawing/2014/main" id="{EEA2EA49-E762-4B56-6570-F803A2FA738C}"/>
              </a:ext>
            </a:extLst>
          </p:cNvPr>
          <p:cNvSpPr/>
          <p:nvPr/>
        </p:nvSpPr>
        <p:spPr>
          <a:xfrm>
            <a:off x="788049" y="1831353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Google Shape;470;p6">
            <a:extLst>
              <a:ext uri="{FF2B5EF4-FFF2-40B4-BE49-F238E27FC236}">
                <a16:creationId xmlns:a16="http://schemas.microsoft.com/office/drawing/2014/main" id="{3926F708-DD9D-FA13-13A0-216DC03A1095}"/>
              </a:ext>
            </a:extLst>
          </p:cNvPr>
          <p:cNvSpPr txBox="1"/>
          <p:nvPr/>
        </p:nvSpPr>
        <p:spPr>
          <a:xfrm>
            <a:off x="788049" y="1827986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Load DML Predictions (pred_results, arid_pool)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471;p6">
            <a:extLst>
              <a:ext uri="{FF2B5EF4-FFF2-40B4-BE49-F238E27FC236}">
                <a16:creationId xmlns:a16="http://schemas.microsoft.com/office/drawing/2014/main" id="{36D1CF05-5D61-5D76-AC48-F58FE910A14A}"/>
              </a:ext>
            </a:extLst>
          </p:cNvPr>
          <p:cNvSpPr/>
          <p:nvPr/>
        </p:nvSpPr>
        <p:spPr>
          <a:xfrm>
            <a:off x="788049" y="2576314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6" name="Google Shape;472;p6">
            <a:extLst>
              <a:ext uri="{FF2B5EF4-FFF2-40B4-BE49-F238E27FC236}">
                <a16:creationId xmlns:a16="http://schemas.microsoft.com/office/drawing/2014/main" id="{05CB3AC5-7BC4-FC0C-A1EF-69AC1ABC7D9C}"/>
              </a:ext>
            </a:extLst>
          </p:cNvPr>
          <p:cNvSpPr txBox="1"/>
          <p:nvPr/>
        </p:nvSpPr>
        <p:spPr>
          <a:xfrm>
            <a:off x="788049" y="2606447"/>
            <a:ext cx="228670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Prepare Initial Beam List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(Beams with top scores)</a:t>
            </a:r>
            <a:endParaRPr sz="1300"/>
          </a:p>
        </p:txBody>
      </p:sp>
      <p:sp>
        <p:nvSpPr>
          <p:cNvPr id="57" name="Google Shape;473;p6">
            <a:extLst>
              <a:ext uri="{FF2B5EF4-FFF2-40B4-BE49-F238E27FC236}">
                <a16:creationId xmlns:a16="http://schemas.microsoft.com/office/drawing/2014/main" id="{66985F7A-88A2-4D04-3FE4-00325D050F4A}"/>
              </a:ext>
            </a:extLst>
          </p:cNvPr>
          <p:cNvSpPr/>
          <p:nvPr/>
        </p:nvSpPr>
        <p:spPr>
          <a:xfrm>
            <a:off x="725233" y="3343231"/>
            <a:ext cx="2284464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" name="Google Shape;474;p6">
            <a:extLst>
              <a:ext uri="{FF2B5EF4-FFF2-40B4-BE49-F238E27FC236}">
                <a16:creationId xmlns:a16="http://schemas.microsoft.com/office/drawing/2014/main" id="{8FF43B10-76E3-CB43-B3B9-116A1382DA84}"/>
              </a:ext>
            </a:extLst>
          </p:cNvPr>
          <p:cNvSpPr txBox="1"/>
          <p:nvPr/>
        </p:nvSpPr>
        <p:spPr>
          <a:xfrm>
            <a:off x="679896" y="3343231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Sort Beams by Stations (higher probability matters)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475;p6">
            <a:extLst>
              <a:ext uri="{FF2B5EF4-FFF2-40B4-BE49-F238E27FC236}">
                <a16:creationId xmlns:a16="http://schemas.microsoft.com/office/drawing/2014/main" id="{2A6290D9-56AF-DB77-2A08-5977E85A1B72}"/>
              </a:ext>
            </a:extLst>
          </p:cNvPr>
          <p:cNvSpPr/>
          <p:nvPr/>
        </p:nvSpPr>
        <p:spPr>
          <a:xfrm>
            <a:off x="706351" y="4083244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Google Shape;476;p6">
            <a:extLst>
              <a:ext uri="{FF2B5EF4-FFF2-40B4-BE49-F238E27FC236}">
                <a16:creationId xmlns:a16="http://schemas.microsoft.com/office/drawing/2014/main" id="{929CDC7B-5694-4C5C-380E-107D17A15F91}"/>
              </a:ext>
            </a:extLst>
          </p:cNvPr>
          <p:cNvSpPr txBox="1"/>
          <p:nvPr/>
        </p:nvSpPr>
        <p:spPr>
          <a:xfrm>
            <a:off x="687222" y="4105065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477;p6">
            <a:extLst>
              <a:ext uri="{FF2B5EF4-FFF2-40B4-BE49-F238E27FC236}">
                <a16:creationId xmlns:a16="http://schemas.microsoft.com/office/drawing/2014/main" id="{F0279BCA-EEFD-61A8-DF75-874965C9C4C7}"/>
              </a:ext>
            </a:extLst>
          </p:cNvPr>
          <p:cNvSpPr/>
          <p:nvPr/>
        </p:nvSpPr>
        <p:spPr>
          <a:xfrm>
            <a:off x="735511" y="4824418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2" name="Google Shape;478;p6">
            <a:extLst>
              <a:ext uri="{FF2B5EF4-FFF2-40B4-BE49-F238E27FC236}">
                <a16:creationId xmlns:a16="http://schemas.microsoft.com/office/drawing/2014/main" id="{F27BC282-9906-E312-B1DC-D41F18F3CDE7}"/>
              </a:ext>
            </a:extLst>
          </p:cNvPr>
          <p:cNvSpPr txBox="1"/>
          <p:nvPr/>
        </p:nvSpPr>
        <p:spPr>
          <a:xfrm>
            <a:off x="778135" y="4799230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63" name="Google Shape;479;p6">
            <a:extLst>
              <a:ext uri="{FF2B5EF4-FFF2-40B4-BE49-F238E27FC236}">
                <a16:creationId xmlns:a16="http://schemas.microsoft.com/office/drawing/2014/main" id="{13994660-1A56-9A2A-3680-2909280AD59D}"/>
              </a:ext>
            </a:extLst>
          </p:cNvPr>
          <p:cNvCxnSpPr/>
          <p:nvPr/>
        </p:nvCxnSpPr>
        <p:spPr>
          <a:xfrm>
            <a:off x="1795447" y="236505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" name="Google Shape;480;p6">
            <a:extLst>
              <a:ext uri="{FF2B5EF4-FFF2-40B4-BE49-F238E27FC236}">
                <a16:creationId xmlns:a16="http://schemas.microsoft.com/office/drawing/2014/main" id="{E4198D15-D21A-D1C8-AB91-2025C478D9F7}"/>
              </a:ext>
            </a:extLst>
          </p:cNvPr>
          <p:cNvCxnSpPr/>
          <p:nvPr/>
        </p:nvCxnSpPr>
        <p:spPr>
          <a:xfrm>
            <a:off x="1792439" y="3107438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481;p6">
            <a:extLst>
              <a:ext uri="{FF2B5EF4-FFF2-40B4-BE49-F238E27FC236}">
                <a16:creationId xmlns:a16="http://schemas.microsoft.com/office/drawing/2014/main" id="{8A02DFC7-CC3A-C999-3EE9-6FEFFCFD3A8F}"/>
              </a:ext>
            </a:extLst>
          </p:cNvPr>
          <p:cNvCxnSpPr/>
          <p:nvPr/>
        </p:nvCxnSpPr>
        <p:spPr>
          <a:xfrm>
            <a:off x="1828330" y="386308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482;p6">
            <a:extLst>
              <a:ext uri="{FF2B5EF4-FFF2-40B4-BE49-F238E27FC236}">
                <a16:creationId xmlns:a16="http://schemas.microsoft.com/office/drawing/2014/main" id="{CAD295FA-D7F6-FDA9-D553-8293A0BE8E09}"/>
              </a:ext>
            </a:extLst>
          </p:cNvPr>
          <p:cNvCxnSpPr/>
          <p:nvPr/>
        </p:nvCxnSpPr>
        <p:spPr>
          <a:xfrm>
            <a:off x="1837893" y="4603097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" name="Google Shape;627;p9">
            <a:extLst>
              <a:ext uri="{FF2B5EF4-FFF2-40B4-BE49-F238E27FC236}">
                <a16:creationId xmlns:a16="http://schemas.microsoft.com/office/drawing/2014/main" id="{F459C9A9-6461-83AD-F7C5-103290B1A0D8}"/>
              </a:ext>
            </a:extLst>
          </p:cNvPr>
          <p:cNvSpPr/>
          <p:nvPr/>
        </p:nvSpPr>
        <p:spPr>
          <a:xfrm>
            <a:off x="5817363" y="3128582"/>
            <a:ext cx="360855" cy="1077069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Google Shape;646;p9">
            <a:extLst>
              <a:ext uri="{FF2B5EF4-FFF2-40B4-BE49-F238E27FC236}">
                <a16:creationId xmlns:a16="http://schemas.microsoft.com/office/drawing/2014/main" id="{281DC5A6-73E0-F432-353B-644110F90F40}"/>
              </a:ext>
            </a:extLst>
          </p:cNvPr>
          <p:cNvSpPr/>
          <p:nvPr/>
        </p:nvSpPr>
        <p:spPr>
          <a:xfrm>
            <a:off x="7220662" y="1974105"/>
            <a:ext cx="432501" cy="146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1EFD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647;p9">
            <a:extLst>
              <a:ext uri="{FF2B5EF4-FFF2-40B4-BE49-F238E27FC236}">
                <a16:creationId xmlns:a16="http://schemas.microsoft.com/office/drawing/2014/main" id="{A78E8576-6183-7073-20DA-2FBB967456AC}"/>
              </a:ext>
            </a:extLst>
          </p:cNvPr>
          <p:cNvCxnSpPr/>
          <p:nvPr/>
        </p:nvCxnSpPr>
        <p:spPr>
          <a:xfrm>
            <a:off x="3016983" y="5112829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Google Shape;648;p9">
            <a:extLst>
              <a:ext uri="{FF2B5EF4-FFF2-40B4-BE49-F238E27FC236}">
                <a16:creationId xmlns:a16="http://schemas.microsoft.com/office/drawing/2014/main" id="{2CC960CF-FF3F-52EB-F24F-FE98439E8723}"/>
              </a:ext>
            </a:extLst>
          </p:cNvPr>
          <p:cNvSpPr txBox="1"/>
          <p:nvPr/>
        </p:nvSpPr>
        <p:spPr>
          <a:xfrm>
            <a:off x="3590086" y="4945963"/>
            <a:ext cx="321681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Replace Beam Station with Unassigned Stations in </a:t>
            </a:r>
            <a:r>
              <a:rPr lang="en-US" sz="16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arid_pool</a:t>
            </a:r>
            <a:endParaRPr sz="16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649;p9">
            <a:extLst>
              <a:ext uri="{FF2B5EF4-FFF2-40B4-BE49-F238E27FC236}">
                <a16:creationId xmlns:a16="http://schemas.microsoft.com/office/drawing/2014/main" id="{F1DFAB7C-8DA3-0007-A373-7561470B9390}"/>
              </a:ext>
            </a:extLst>
          </p:cNvPr>
          <p:cNvSpPr/>
          <p:nvPr/>
        </p:nvSpPr>
        <p:spPr>
          <a:xfrm>
            <a:off x="3844474" y="1368495"/>
            <a:ext cx="1812824" cy="1231040"/>
          </a:xfrm>
          <a:prstGeom prst="ellipse">
            <a:avLst/>
          </a:prstGeom>
          <a:solidFill>
            <a:srgbClr val="E1EFD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Google Shape;650;p9">
            <a:extLst>
              <a:ext uri="{FF2B5EF4-FFF2-40B4-BE49-F238E27FC236}">
                <a16:creationId xmlns:a16="http://schemas.microsoft.com/office/drawing/2014/main" id="{5FE79954-D9EF-0AC4-F23B-EB38213E26C1}"/>
              </a:ext>
            </a:extLst>
          </p:cNvPr>
          <p:cNvSpPr txBox="1"/>
          <p:nvPr/>
        </p:nvSpPr>
        <p:spPr>
          <a:xfrm>
            <a:off x="3956008" y="1792387"/>
            <a:ext cx="1656813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1 [E, A, B, C, D]</a:t>
            </a:r>
            <a:endParaRPr sz="1050" b="1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651;p9">
            <a:extLst>
              <a:ext uri="{FF2B5EF4-FFF2-40B4-BE49-F238E27FC236}">
                <a16:creationId xmlns:a16="http://schemas.microsoft.com/office/drawing/2014/main" id="{3C67D455-65E0-2CF9-3A51-03329C085D5C}"/>
              </a:ext>
            </a:extLst>
          </p:cNvPr>
          <p:cNvSpPr txBox="1"/>
          <p:nvPr/>
        </p:nvSpPr>
        <p:spPr>
          <a:xfrm>
            <a:off x="3956008" y="2134617"/>
            <a:ext cx="1656813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2 [E, I, F, G, H]</a:t>
            </a:r>
            <a:endParaRPr sz="1050" b="1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652;p9">
            <a:extLst>
              <a:ext uri="{FF2B5EF4-FFF2-40B4-BE49-F238E27FC236}">
                <a16:creationId xmlns:a16="http://schemas.microsoft.com/office/drawing/2014/main" id="{0D7FE47A-6EDC-04E6-3399-0B4993F4BDD5}"/>
              </a:ext>
            </a:extLst>
          </p:cNvPr>
          <p:cNvSpPr txBox="1"/>
          <p:nvPr/>
        </p:nvSpPr>
        <p:spPr>
          <a:xfrm>
            <a:off x="4131860" y="1465739"/>
            <a:ext cx="165681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Top 2 beams</a:t>
            </a:r>
            <a:endParaRPr sz="1200" b="1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653;p9">
            <a:extLst>
              <a:ext uri="{FF2B5EF4-FFF2-40B4-BE49-F238E27FC236}">
                <a16:creationId xmlns:a16="http://schemas.microsoft.com/office/drawing/2014/main" id="{416B9D34-D5FB-9353-B812-487238A55F7F}"/>
              </a:ext>
            </a:extLst>
          </p:cNvPr>
          <p:cNvSpPr/>
          <p:nvPr/>
        </p:nvSpPr>
        <p:spPr>
          <a:xfrm>
            <a:off x="5554829" y="1385261"/>
            <a:ext cx="1812824" cy="1231040"/>
          </a:xfrm>
          <a:prstGeom prst="ellipse">
            <a:avLst/>
          </a:prstGeom>
          <a:solidFill>
            <a:srgbClr val="E1EFD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654;p9">
            <a:extLst>
              <a:ext uri="{FF2B5EF4-FFF2-40B4-BE49-F238E27FC236}">
                <a16:creationId xmlns:a16="http://schemas.microsoft.com/office/drawing/2014/main" id="{80FADE4B-630D-F0D7-0862-EF346CA1B42C}"/>
              </a:ext>
            </a:extLst>
          </p:cNvPr>
          <p:cNvSpPr txBox="1"/>
          <p:nvPr/>
        </p:nvSpPr>
        <p:spPr>
          <a:xfrm>
            <a:off x="5960327" y="1407313"/>
            <a:ext cx="113315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arid_pool</a:t>
            </a:r>
            <a:endParaRPr sz="1200" b="1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55;p9">
            <a:extLst>
              <a:ext uri="{FF2B5EF4-FFF2-40B4-BE49-F238E27FC236}">
                <a16:creationId xmlns:a16="http://schemas.microsoft.com/office/drawing/2014/main" id="{4DB0104A-F2D9-6498-05BF-30DCA9E19672}"/>
              </a:ext>
            </a:extLst>
          </p:cNvPr>
          <p:cNvSpPr txBox="1"/>
          <p:nvPr/>
        </p:nvSpPr>
        <p:spPr>
          <a:xfrm>
            <a:off x="5742386" y="1834106"/>
            <a:ext cx="1656813" cy="42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Unassigned Station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      (M, N, P)</a:t>
            </a:r>
            <a:endParaRPr sz="1050" b="1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656;p9">
            <a:extLst>
              <a:ext uri="{FF2B5EF4-FFF2-40B4-BE49-F238E27FC236}">
                <a16:creationId xmlns:a16="http://schemas.microsoft.com/office/drawing/2014/main" id="{B12C7BC8-4719-2DDD-4623-05602A063FC5}"/>
              </a:ext>
            </a:extLst>
          </p:cNvPr>
          <p:cNvSpPr/>
          <p:nvPr/>
        </p:nvSpPr>
        <p:spPr>
          <a:xfrm>
            <a:off x="7696656" y="1361161"/>
            <a:ext cx="2339451" cy="1381749"/>
          </a:xfrm>
          <a:prstGeom prst="ellipse">
            <a:avLst/>
          </a:prstGeom>
          <a:solidFill>
            <a:srgbClr val="E1EFD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657;p9">
            <a:extLst>
              <a:ext uri="{FF2B5EF4-FFF2-40B4-BE49-F238E27FC236}">
                <a16:creationId xmlns:a16="http://schemas.microsoft.com/office/drawing/2014/main" id="{2194A260-0970-07B0-3FF8-07A9C605B078}"/>
              </a:ext>
            </a:extLst>
          </p:cNvPr>
          <p:cNvSpPr txBox="1"/>
          <p:nvPr/>
        </p:nvSpPr>
        <p:spPr>
          <a:xfrm>
            <a:off x="8020944" y="1470819"/>
            <a:ext cx="1733270" cy="126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1 [M, A, B, C, D]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2 [N, A, B, C, D]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3 [P, A, B, C, D]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4 [M, I, F, G, H]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5 [N, I, F, G, H]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Beam 6 [P, I, F, G, H]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658;p9">
            <a:extLst>
              <a:ext uri="{FF2B5EF4-FFF2-40B4-BE49-F238E27FC236}">
                <a16:creationId xmlns:a16="http://schemas.microsoft.com/office/drawing/2014/main" id="{F520D833-168F-241C-5C73-5444AED3AFEF}"/>
              </a:ext>
            </a:extLst>
          </p:cNvPr>
          <p:cNvSpPr txBox="1"/>
          <p:nvPr/>
        </p:nvSpPr>
        <p:spPr>
          <a:xfrm>
            <a:off x="5285686" y="3389750"/>
            <a:ext cx="3425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+</a:t>
            </a:r>
            <a:endParaRPr sz="24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Google Shape;659;p9">
            <a:extLst>
              <a:ext uri="{FF2B5EF4-FFF2-40B4-BE49-F238E27FC236}">
                <a16:creationId xmlns:a16="http://schemas.microsoft.com/office/drawing/2014/main" id="{70785CD6-0A3B-89EA-7E18-9F9A1E754948}"/>
              </a:ext>
            </a:extLst>
          </p:cNvPr>
          <p:cNvSpPr/>
          <p:nvPr/>
        </p:nvSpPr>
        <p:spPr>
          <a:xfrm>
            <a:off x="5900608" y="3311808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660;p9">
            <a:extLst>
              <a:ext uri="{FF2B5EF4-FFF2-40B4-BE49-F238E27FC236}">
                <a16:creationId xmlns:a16="http://schemas.microsoft.com/office/drawing/2014/main" id="{12CBFF50-B28E-D39B-A867-41D8D17E4FAA}"/>
              </a:ext>
            </a:extLst>
          </p:cNvPr>
          <p:cNvSpPr/>
          <p:nvPr/>
        </p:nvSpPr>
        <p:spPr>
          <a:xfrm>
            <a:off x="5900608" y="3595002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661;p9">
            <a:extLst>
              <a:ext uri="{FF2B5EF4-FFF2-40B4-BE49-F238E27FC236}">
                <a16:creationId xmlns:a16="http://schemas.microsoft.com/office/drawing/2014/main" id="{DD2F7FDC-9A74-B7C4-9A9A-8B2EAC138CAD}"/>
              </a:ext>
            </a:extLst>
          </p:cNvPr>
          <p:cNvSpPr/>
          <p:nvPr/>
        </p:nvSpPr>
        <p:spPr>
          <a:xfrm>
            <a:off x="5906510" y="3878412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662;p9">
            <a:extLst>
              <a:ext uri="{FF2B5EF4-FFF2-40B4-BE49-F238E27FC236}">
                <a16:creationId xmlns:a16="http://schemas.microsoft.com/office/drawing/2014/main" id="{3C1BE20F-6D9E-A4C9-8DC1-752E02986AB8}"/>
              </a:ext>
            </a:extLst>
          </p:cNvPr>
          <p:cNvCxnSpPr/>
          <p:nvPr/>
        </p:nvCxnSpPr>
        <p:spPr>
          <a:xfrm>
            <a:off x="6178218" y="3685798"/>
            <a:ext cx="5295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3" name="Google Shape;663;p9">
            <a:extLst>
              <a:ext uri="{FF2B5EF4-FFF2-40B4-BE49-F238E27FC236}">
                <a16:creationId xmlns:a16="http://schemas.microsoft.com/office/drawing/2014/main" id="{77907644-7490-82D2-1F65-B2837B7684B4}"/>
              </a:ext>
            </a:extLst>
          </p:cNvPr>
          <p:cNvSpPr/>
          <p:nvPr/>
        </p:nvSpPr>
        <p:spPr>
          <a:xfrm>
            <a:off x="4176429" y="3366505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4" name="Google Shape;664;p9">
            <a:extLst>
              <a:ext uri="{FF2B5EF4-FFF2-40B4-BE49-F238E27FC236}">
                <a16:creationId xmlns:a16="http://schemas.microsoft.com/office/drawing/2014/main" id="{CE67CC8F-AE0A-5E85-2766-C82181017BE9}"/>
              </a:ext>
            </a:extLst>
          </p:cNvPr>
          <p:cNvSpPr/>
          <p:nvPr/>
        </p:nvSpPr>
        <p:spPr>
          <a:xfrm>
            <a:off x="4474832" y="3366505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5" name="Google Shape;665;p9">
            <a:extLst>
              <a:ext uri="{FF2B5EF4-FFF2-40B4-BE49-F238E27FC236}">
                <a16:creationId xmlns:a16="http://schemas.microsoft.com/office/drawing/2014/main" id="{1CC4ADB5-C860-422E-4116-8CE153AC7258}"/>
              </a:ext>
            </a:extLst>
          </p:cNvPr>
          <p:cNvSpPr/>
          <p:nvPr/>
        </p:nvSpPr>
        <p:spPr>
          <a:xfrm>
            <a:off x="4773235" y="3366505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6" name="Google Shape;666;p9">
            <a:extLst>
              <a:ext uri="{FF2B5EF4-FFF2-40B4-BE49-F238E27FC236}">
                <a16:creationId xmlns:a16="http://schemas.microsoft.com/office/drawing/2014/main" id="{C61C05DE-B61F-714D-B8EC-F9E40172C7B6}"/>
              </a:ext>
            </a:extLst>
          </p:cNvPr>
          <p:cNvSpPr/>
          <p:nvPr/>
        </p:nvSpPr>
        <p:spPr>
          <a:xfrm>
            <a:off x="5089288" y="3371735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7" name="Google Shape;667;p9">
            <a:extLst>
              <a:ext uri="{FF2B5EF4-FFF2-40B4-BE49-F238E27FC236}">
                <a16:creationId xmlns:a16="http://schemas.microsoft.com/office/drawing/2014/main" id="{02AE771A-26B3-FF7E-ECC6-DA9E5C536077}"/>
              </a:ext>
            </a:extLst>
          </p:cNvPr>
          <p:cNvSpPr/>
          <p:nvPr/>
        </p:nvSpPr>
        <p:spPr>
          <a:xfrm>
            <a:off x="3878026" y="3366505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8" name="Google Shape;668;p9">
            <a:extLst>
              <a:ext uri="{FF2B5EF4-FFF2-40B4-BE49-F238E27FC236}">
                <a16:creationId xmlns:a16="http://schemas.microsoft.com/office/drawing/2014/main" id="{37FFE710-C1D1-88E1-649D-A43F8A45A7C6}"/>
              </a:ext>
            </a:extLst>
          </p:cNvPr>
          <p:cNvSpPr/>
          <p:nvPr/>
        </p:nvSpPr>
        <p:spPr>
          <a:xfrm>
            <a:off x="4492446" y="3865178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9" name="Google Shape;669;p9">
            <a:extLst>
              <a:ext uri="{FF2B5EF4-FFF2-40B4-BE49-F238E27FC236}">
                <a16:creationId xmlns:a16="http://schemas.microsoft.com/office/drawing/2014/main" id="{AE9CF7B7-43D7-AF5A-B12C-B22E9B33216D}"/>
              </a:ext>
            </a:extLst>
          </p:cNvPr>
          <p:cNvSpPr/>
          <p:nvPr/>
        </p:nvSpPr>
        <p:spPr>
          <a:xfrm>
            <a:off x="4790849" y="3865178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0" name="Google Shape;670;p9">
            <a:extLst>
              <a:ext uri="{FF2B5EF4-FFF2-40B4-BE49-F238E27FC236}">
                <a16:creationId xmlns:a16="http://schemas.microsoft.com/office/drawing/2014/main" id="{1A5290C5-2980-A85C-6AAA-28018A53346A}"/>
              </a:ext>
            </a:extLst>
          </p:cNvPr>
          <p:cNvSpPr/>
          <p:nvPr/>
        </p:nvSpPr>
        <p:spPr>
          <a:xfrm>
            <a:off x="5101607" y="3865178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1" name="Google Shape;671;p9">
            <a:extLst>
              <a:ext uri="{FF2B5EF4-FFF2-40B4-BE49-F238E27FC236}">
                <a16:creationId xmlns:a16="http://schemas.microsoft.com/office/drawing/2014/main" id="{7D0F30FE-21AE-4054-ED13-8DAAE21449A4}"/>
              </a:ext>
            </a:extLst>
          </p:cNvPr>
          <p:cNvSpPr/>
          <p:nvPr/>
        </p:nvSpPr>
        <p:spPr>
          <a:xfrm>
            <a:off x="4194043" y="3865178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2" name="Google Shape;672;p9">
            <a:extLst>
              <a:ext uri="{FF2B5EF4-FFF2-40B4-BE49-F238E27FC236}">
                <a16:creationId xmlns:a16="http://schemas.microsoft.com/office/drawing/2014/main" id="{DC003191-01DA-E253-17B8-60426F55CCAA}"/>
              </a:ext>
            </a:extLst>
          </p:cNvPr>
          <p:cNvSpPr/>
          <p:nvPr/>
        </p:nvSpPr>
        <p:spPr>
          <a:xfrm>
            <a:off x="3878025" y="3861058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3" name="Google Shape;673;p9">
            <a:extLst>
              <a:ext uri="{FF2B5EF4-FFF2-40B4-BE49-F238E27FC236}">
                <a16:creationId xmlns:a16="http://schemas.microsoft.com/office/drawing/2014/main" id="{7EF49502-1B2B-723E-CA5E-D612A42B49A8}"/>
              </a:ext>
            </a:extLst>
          </p:cNvPr>
          <p:cNvSpPr/>
          <p:nvPr/>
        </p:nvSpPr>
        <p:spPr>
          <a:xfrm>
            <a:off x="3791680" y="3326611"/>
            <a:ext cx="344912" cy="252188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4" name="Google Shape;674;p9">
            <a:extLst>
              <a:ext uri="{FF2B5EF4-FFF2-40B4-BE49-F238E27FC236}">
                <a16:creationId xmlns:a16="http://schemas.microsoft.com/office/drawing/2014/main" id="{C70002B8-4211-5817-21F3-73F495D46A23}"/>
              </a:ext>
            </a:extLst>
          </p:cNvPr>
          <p:cNvSpPr/>
          <p:nvPr/>
        </p:nvSpPr>
        <p:spPr>
          <a:xfrm>
            <a:off x="3793676" y="3819967"/>
            <a:ext cx="344912" cy="252188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5" name="Google Shape;675;p9">
            <a:extLst>
              <a:ext uri="{FF2B5EF4-FFF2-40B4-BE49-F238E27FC236}">
                <a16:creationId xmlns:a16="http://schemas.microsoft.com/office/drawing/2014/main" id="{7D80F65F-938F-C811-D0EC-C6AC16EA0147}"/>
              </a:ext>
            </a:extLst>
          </p:cNvPr>
          <p:cNvSpPr/>
          <p:nvPr/>
        </p:nvSpPr>
        <p:spPr>
          <a:xfrm>
            <a:off x="7265359" y="3048380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6" name="Google Shape;676;p9">
            <a:extLst>
              <a:ext uri="{FF2B5EF4-FFF2-40B4-BE49-F238E27FC236}">
                <a16:creationId xmlns:a16="http://schemas.microsoft.com/office/drawing/2014/main" id="{BCBCA453-3381-854A-595F-7DBFE1D083FB}"/>
              </a:ext>
            </a:extLst>
          </p:cNvPr>
          <p:cNvSpPr/>
          <p:nvPr/>
        </p:nvSpPr>
        <p:spPr>
          <a:xfrm>
            <a:off x="7567706" y="3048380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7" name="Google Shape;677;p9">
            <a:extLst>
              <a:ext uri="{FF2B5EF4-FFF2-40B4-BE49-F238E27FC236}">
                <a16:creationId xmlns:a16="http://schemas.microsoft.com/office/drawing/2014/main" id="{D2FE6687-3F39-FB90-9C39-375A525DD2F8}"/>
              </a:ext>
            </a:extLst>
          </p:cNvPr>
          <p:cNvSpPr/>
          <p:nvPr/>
        </p:nvSpPr>
        <p:spPr>
          <a:xfrm>
            <a:off x="7870053" y="3048380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8" name="Google Shape;678;p9">
            <a:extLst>
              <a:ext uri="{FF2B5EF4-FFF2-40B4-BE49-F238E27FC236}">
                <a16:creationId xmlns:a16="http://schemas.microsoft.com/office/drawing/2014/main" id="{CD3CEEB5-5E74-5399-66E4-C2AE31EAE110}"/>
              </a:ext>
            </a:extLst>
          </p:cNvPr>
          <p:cNvSpPr/>
          <p:nvPr/>
        </p:nvSpPr>
        <p:spPr>
          <a:xfrm>
            <a:off x="8172400" y="3053610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9" name="Google Shape;679;p9">
            <a:extLst>
              <a:ext uri="{FF2B5EF4-FFF2-40B4-BE49-F238E27FC236}">
                <a16:creationId xmlns:a16="http://schemas.microsoft.com/office/drawing/2014/main" id="{3A3781F5-E15A-D14A-2F71-AFEA9510CCA6}"/>
              </a:ext>
            </a:extLst>
          </p:cNvPr>
          <p:cNvSpPr/>
          <p:nvPr/>
        </p:nvSpPr>
        <p:spPr>
          <a:xfrm>
            <a:off x="8474748" y="3048380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0" name="Google Shape;680;p9">
            <a:extLst>
              <a:ext uri="{FF2B5EF4-FFF2-40B4-BE49-F238E27FC236}">
                <a16:creationId xmlns:a16="http://schemas.microsoft.com/office/drawing/2014/main" id="{4B869222-E428-C484-75F1-43396838AA50}"/>
              </a:ext>
            </a:extLst>
          </p:cNvPr>
          <p:cNvSpPr/>
          <p:nvPr/>
        </p:nvSpPr>
        <p:spPr>
          <a:xfrm>
            <a:off x="7265359" y="3340762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1" name="Google Shape;681;p9">
            <a:extLst>
              <a:ext uri="{FF2B5EF4-FFF2-40B4-BE49-F238E27FC236}">
                <a16:creationId xmlns:a16="http://schemas.microsoft.com/office/drawing/2014/main" id="{30E22A37-5BD6-3ED9-6FE9-0E25AB7CB58B}"/>
              </a:ext>
            </a:extLst>
          </p:cNvPr>
          <p:cNvSpPr/>
          <p:nvPr/>
        </p:nvSpPr>
        <p:spPr>
          <a:xfrm>
            <a:off x="7567706" y="3340762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2" name="Google Shape;682;p9">
            <a:extLst>
              <a:ext uri="{FF2B5EF4-FFF2-40B4-BE49-F238E27FC236}">
                <a16:creationId xmlns:a16="http://schemas.microsoft.com/office/drawing/2014/main" id="{E15F8390-B28A-754C-7ECC-62FC3B6732E0}"/>
              </a:ext>
            </a:extLst>
          </p:cNvPr>
          <p:cNvSpPr/>
          <p:nvPr/>
        </p:nvSpPr>
        <p:spPr>
          <a:xfrm>
            <a:off x="7870053" y="3340762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3" name="Google Shape;683;p9">
            <a:extLst>
              <a:ext uri="{FF2B5EF4-FFF2-40B4-BE49-F238E27FC236}">
                <a16:creationId xmlns:a16="http://schemas.microsoft.com/office/drawing/2014/main" id="{A512DC50-3C55-95D9-9E57-528CFF9B047C}"/>
              </a:ext>
            </a:extLst>
          </p:cNvPr>
          <p:cNvSpPr/>
          <p:nvPr/>
        </p:nvSpPr>
        <p:spPr>
          <a:xfrm>
            <a:off x="8172400" y="3345992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4" name="Google Shape;684;p9">
            <a:extLst>
              <a:ext uri="{FF2B5EF4-FFF2-40B4-BE49-F238E27FC236}">
                <a16:creationId xmlns:a16="http://schemas.microsoft.com/office/drawing/2014/main" id="{855E0DD6-8CE7-8A7B-B09E-96F827769A61}"/>
              </a:ext>
            </a:extLst>
          </p:cNvPr>
          <p:cNvSpPr/>
          <p:nvPr/>
        </p:nvSpPr>
        <p:spPr>
          <a:xfrm>
            <a:off x="8474748" y="3340762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5" name="Google Shape;685;p9">
            <a:extLst>
              <a:ext uri="{FF2B5EF4-FFF2-40B4-BE49-F238E27FC236}">
                <a16:creationId xmlns:a16="http://schemas.microsoft.com/office/drawing/2014/main" id="{12FE8521-B8EE-AE18-30B4-DE97358035B6}"/>
              </a:ext>
            </a:extLst>
          </p:cNvPr>
          <p:cNvSpPr/>
          <p:nvPr/>
        </p:nvSpPr>
        <p:spPr>
          <a:xfrm>
            <a:off x="7265359" y="3623903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6" name="Google Shape;686;p9">
            <a:extLst>
              <a:ext uri="{FF2B5EF4-FFF2-40B4-BE49-F238E27FC236}">
                <a16:creationId xmlns:a16="http://schemas.microsoft.com/office/drawing/2014/main" id="{93CC2314-2DE7-DFC5-36B8-8DD21BF34CBD}"/>
              </a:ext>
            </a:extLst>
          </p:cNvPr>
          <p:cNvSpPr/>
          <p:nvPr/>
        </p:nvSpPr>
        <p:spPr>
          <a:xfrm>
            <a:off x="7567706" y="3623903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7" name="Google Shape;687;p9">
            <a:extLst>
              <a:ext uri="{FF2B5EF4-FFF2-40B4-BE49-F238E27FC236}">
                <a16:creationId xmlns:a16="http://schemas.microsoft.com/office/drawing/2014/main" id="{9774D878-B558-5736-F6A3-5B01BB94B1BA}"/>
              </a:ext>
            </a:extLst>
          </p:cNvPr>
          <p:cNvSpPr/>
          <p:nvPr/>
        </p:nvSpPr>
        <p:spPr>
          <a:xfrm>
            <a:off x="7870053" y="3623903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8" name="Google Shape;688;p9">
            <a:extLst>
              <a:ext uri="{FF2B5EF4-FFF2-40B4-BE49-F238E27FC236}">
                <a16:creationId xmlns:a16="http://schemas.microsoft.com/office/drawing/2014/main" id="{1ECF4AA2-3833-0AB0-BFD3-B2E016821E78}"/>
              </a:ext>
            </a:extLst>
          </p:cNvPr>
          <p:cNvSpPr/>
          <p:nvPr/>
        </p:nvSpPr>
        <p:spPr>
          <a:xfrm>
            <a:off x="8172400" y="3629133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9" name="Google Shape;689;p9">
            <a:extLst>
              <a:ext uri="{FF2B5EF4-FFF2-40B4-BE49-F238E27FC236}">
                <a16:creationId xmlns:a16="http://schemas.microsoft.com/office/drawing/2014/main" id="{E48F1B2B-30F3-A705-1D5C-0D6802D5A393}"/>
              </a:ext>
            </a:extLst>
          </p:cNvPr>
          <p:cNvSpPr/>
          <p:nvPr/>
        </p:nvSpPr>
        <p:spPr>
          <a:xfrm>
            <a:off x="8474748" y="3623903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0;p9">
            <a:extLst>
              <a:ext uri="{FF2B5EF4-FFF2-40B4-BE49-F238E27FC236}">
                <a16:creationId xmlns:a16="http://schemas.microsoft.com/office/drawing/2014/main" id="{A526749F-EC4C-3D09-95E3-25633FC56DA1}"/>
              </a:ext>
            </a:extLst>
          </p:cNvPr>
          <p:cNvSpPr/>
          <p:nvPr/>
        </p:nvSpPr>
        <p:spPr>
          <a:xfrm>
            <a:off x="7567706" y="3904606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1" name="Google Shape;691;p9">
            <a:extLst>
              <a:ext uri="{FF2B5EF4-FFF2-40B4-BE49-F238E27FC236}">
                <a16:creationId xmlns:a16="http://schemas.microsoft.com/office/drawing/2014/main" id="{504CBDA3-0476-08F8-17CC-686F10ADB24B}"/>
              </a:ext>
            </a:extLst>
          </p:cNvPr>
          <p:cNvSpPr/>
          <p:nvPr/>
        </p:nvSpPr>
        <p:spPr>
          <a:xfrm>
            <a:off x="7870053" y="3904606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2" name="Google Shape;692;p9">
            <a:extLst>
              <a:ext uri="{FF2B5EF4-FFF2-40B4-BE49-F238E27FC236}">
                <a16:creationId xmlns:a16="http://schemas.microsoft.com/office/drawing/2014/main" id="{3260870C-1E5D-C5A2-0D5F-ED25715ABB16}"/>
              </a:ext>
            </a:extLst>
          </p:cNvPr>
          <p:cNvSpPr/>
          <p:nvPr/>
        </p:nvSpPr>
        <p:spPr>
          <a:xfrm>
            <a:off x="8172400" y="3904606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3" name="Google Shape;693;p9">
            <a:extLst>
              <a:ext uri="{FF2B5EF4-FFF2-40B4-BE49-F238E27FC236}">
                <a16:creationId xmlns:a16="http://schemas.microsoft.com/office/drawing/2014/main" id="{452C387C-BFEF-A75F-2FEC-47593F85A9FA}"/>
              </a:ext>
            </a:extLst>
          </p:cNvPr>
          <p:cNvSpPr/>
          <p:nvPr/>
        </p:nvSpPr>
        <p:spPr>
          <a:xfrm>
            <a:off x="7265359" y="3904606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4" name="Google Shape;694;p9">
            <a:extLst>
              <a:ext uri="{FF2B5EF4-FFF2-40B4-BE49-F238E27FC236}">
                <a16:creationId xmlns:a16="http://schemas.microsoft.com/office/drawing/2014/main" id="{74BF4B3A-AAFE-D24F-AC5F-B9E61647D2F4}"/>
              </a:ext>
            </a:extLst>
          </p:cNvPr>
          <p:cNvSpPr/>
          <p:nvPr/>
        </p:nvSpPr>
        <p:spPr>
          <a:xfrm>
            <a:off x="8474748" y="3904606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5" name="Google Shape;695;p9">
            <a:extLst>
              <a:ext uri="{FF2B5EF4-FFF2-40B4-BE49-F238E27FC236}">
                <a16:creationId xmlns:a16="http://schemas.microsoft.com/office/drawing/2014/main" id="{125DE869-B572-BB36-8065-19F9400C9542}"/>
              </a:ext>
            </a:extLst>
          </p:cNvPr>
          <p:cNvSpPr/>
          <p:nvPr/>
        </p:nvSpPr>
        <p:spPr>
          <a:xfrm>
            <a:off x="7567706" y="4204278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6" name="Google Shape;696;p9">
            <a:extLst>
              <a:ext uri="{FF2B5EF4-FFF2-40B4-BE49-F238E27FC236}">
                <a16:creationId xmlns:a16="http://schemas.microsoft.com/office/drawing/2014/main" id="{6892C473-39F0-DDA6-A4FC-111C66F31B0A}"/>
              </a:ext>
            </a:extLst>
          </p:cNvPr>
          <p:cNvSpPr/>
          <p:nvPr/>
        </p:nvSpPr>
        <p:spPr>
          <a:xfrm>
            <a:off x="7870053" y="4204278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7" name="Google Shape;697;p9">
            <a:extLst>
              <a:ext uri="{FF2B5EF4-FFF2-40B4-BE49-F238E27FC236}">
                <a16:creationId xmlns:a16="http://schemas.microsoft.com/office/drawing/2014/main" id="{2C31A455-EAE3-27A9-A5DD-A9A0D70F7E2D}"/>
              </a:ext>
            </a:extLst>
          </p:cNvPr>
          <p:cNvSpPr/>
          <p:nvPr/>
        </p:nvSpPr>
        <p:spPr>
          <a:xfrm>
            <a:off x="8172400" y="4204278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8" name="Google Shape;698;p9">
            <a:extLst>
              <a:ext uri="{FF2B5EF4-FFF2-40B4-BE49-F238E27FC236}">
                <a16:creationId xmlns:a16="http://schemas.microsoft.com/office/drawing/2014/main" id="{CE708169-135C-2FFA-91B3-6EC1AEB0D10E}"/>
              </a:ext>
            </a:extLst>
          </p:cNvPr>
          <p:cNvSpPr/>
          <p:nvPr/>
        </p:nvSpPr>
        <p:spPr>
          <a:xfrm>
            <a:off x="7265359" y="4204278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9" name="Google Shape;699;p9">
            <a:extLst>
              <a:ext uri="{FF2B5EF4-FFF2-40B4-BE49-F238E27FC236}">
                <a16:creationId xmlns:a16="http://schemas.microsoft.com/office/drawing/2014/main" id="{9A86E04E-DD18-0984-52F0-85077485FC25}"/>
              </a:ext>
            </a:extLst>
          </p:cNvPr>
          <p:cNvSpPr/>
          <p:nvPr/>
        </p:nvSpPr>
        <p:spPr>
          <a:xfrm>
            <a:off x="8474748" y="4200158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0" name="Google Shape;700;p9">
            <a:extLst>
              <a:ext uri="{FF2B5EF4-FFF2-40B4-BE49-F238E27FC236}">
                <a16:creationId xmlns:a16="http://schemas.microsoft.com/office/drawing/2014/main" id="{2CCF1A56-C88C-6CAE-E730-AF5E4DFD28FC}"/>
              </a:ext>
            </a:extLst>
          </p:cNvPr>
          <p:cNvSpPr/>
          <p:nvPr/>
        </p:nvSpPr>
        <p:spPr>
          <a:xfrm>
            <a:off x="7572089" y="4522937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1" name="Google Shape;701;p9">
            <a:extLst>
              <a:ext uri="{FF2B5EF4-FFF2-40B4-BE49-F238E27FC236}">
                <a16:creationId xmlns:a16="http://schemas.microsoft.com/office/drawing/2014/main" id="{C077CB02-7597-BB61-9282-76249CCE53B0}"/>
              </a:ext>
            </a:extLst>
          </p:cNvPr>
          <p:cNvSpPr/>
          <p:nvPr/>
        </p:nvSpPr>
        <p:spPr>
          <a:xfrm>
            <a:off x="7878819" y="4522937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2" name="Google Shape;702;p9">
            <a:extLst>
              <a:ext uri="{FF2B5EF4-FFF2-40B4-BE49-F238E27FC236}">
                <a16:creationId xmlns:a16="http://schemas.microsoft.com/office/drawing/2014/main" id="{79E5E84F-694B-7504-356B-3B6098A949B6}"/>
              </a:ext>
            </a:extLst>
          </p:cNvPr>
          <p:cNvSpPr/>
          <p:nvPr/>
        </p:nvSpPr>
        <p:spPr>
          <a:xfrm>
            <a:off x="8185550" y="4522937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3" name="Google Shape;703;p9">
            <a:extLst>
              <a:ext uri="{FF2B5EF4-FFF2-40B4-BE49-F238E27FC236}">
                <a16:creationId xmlns:a16="http://schemas.microsoft.com/office/drawing/2014/main" id="{3F816571-A0B0-82C4-FE04-534563C97BBB}"/>
              </a:ext>
            </a:extLst>
          </p:cNvPr>
          <p:cNvSpPr/>
          <p:nvPr/>
        </p:nvSpPr>
        <p:spPr>
          <a:xfrm>
            <a:off x="7265359" y="4522937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4" name="Google Shape;704;p9">
            <a:extLst>
              <a:ext uri="{FF2B5EF4-FFF2-40B4-BE49-F238E27FC236}">
                <a16:creationId xmlns:a16="http://schemas.microsoft.com/office/drawing/2014/main" id="{8031640D-279F-8F55-72E4-6ABEB597CF2B}"/>
              </a:ext>
            </a:extLst>
          </p:cNvPr>
          <p:cNvSpPr/>
          <p:nvPr/>
        </p:nvSpPr>
        <p:spPr>
          <a:xfrm>
            <a:off x="8474748" y="4518817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911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E22366-F943-DEAF-6DEA-43A5663AFB1C}"/>
              </a:ext>
            </a:extLst>
          </p:cNvPr>
          <p:cNvSpPr/>
          <p:nvPr/>
        </p:nvSpPr>
        <p:spPr>
          <a:xfrm>
            <a:off x="283194" y="911355"/>
            <a:ext cx="11659210" cy="5613732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2" name="Google Shape;466;p6">
            <a:extLst>
              <a:ext uri="{FF2B5EF4-FFF2-40B4-BE49-F238E27FC236}">
                <a16:creationId xmlns:a16="http://schemas.microsoft.com/office/drawing/2014/main" id="{95F329DA-57B4-76E4-61DF-C788513041F0}"/>
              </a:ext>
            </a:extLst>
          </p:cNvPr>
          <p:cNvSpPr/>
          <p:nvPr/>
        </p:nvSpPr>
        <p:spPr>
          <a:xfrm>
            <a:off x="646389" y="1460283"/>
            <a:ext cx="2483450" cy="402547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Google Shape;467;p6">
            <a:extLst>
              <a:ext uri="{FF2B5EF4-FFF2-40B4-BE49-F238E27FC236}">
                <a16:creationId xmlns:a16="http://schemas.microsoft.com/office/drawing/2014/main" id="{4039FA7F-4281-9D00-C2DF-730F9B12F1A1}"/>
              </a:ext>
            </a:extLst>
          </p:cNvPr>
          <p:cNvSpPr/>
          <p:nvPr/>
        </p:nvSpPr>
        <p:spPr>
          <a:xfrm>
            <a:off x="636954" y="1418194"/>
            <a:ext cx="2492885" cy="288766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468;p6">
            <a:extLst>
              <a:ext uri="{FF2B5EF4-FFF2-40B4-BE49-F238E27FC236}">
                <a16:creationId xmlns:a16="http://schemas.microsoft.com/office/drawing/2014/main" id="{81903320-B43B-F71F-19F2-FDE44B52AD0C}"/>
              </a:ext>
            </a:extLst>
          </p:cNvPr>
          <p:cNvSpPr txBox="1"/>
          <p:nvPr/>
        </p:nvSpPr>
        <p:spPr>
          <a:xfrm>
            <a:off x="883329" y="1424838"/>
            <a:ext cx="196451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Beam Preparation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469;p6">
            <a:extLst>
              <a:ext uri="{FF2B5EF4-FFF2-40B4-BE49-F238E27FC236}">
                <a16:creationId xmlns:a16="http://schemas.microsoft.com/office/drawing/2014/main" id="{EEA2EA49-E762-4B56-6570-F803A2FA738C}"/>
              </a:ext>
            </a:extLst>
          </p:cNvPr>
          <p:cNvSpPr/>
          <p:nvPr/>
        </p:nvSpPr>
        <p:spPr>
          <a:xfrm>
            <a:off x="788049" y="1831353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Google Shape;470;p6">
            <a:extLst>
              <a:ext uri="{FF2B5EF4-FFF2-40B4-BE49-F238E27FC236}">
                <a16:creationId xmlns:a16="http://schemas.microsoft.com/office/drawing/2014/main" id="{3926F708-DD9D-FA13-13A0-216DC03A1095}"/>
              </a:ext>
            </a:extLst>
          </p:cNvPr>
          <p:cNvSpPr txBox="1"/>
          <p:nvPr/>
        </p:nvSpPr>
        <p:spPr>
          <a:xfrm>
            <a:off x="788049" y="1827986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Load DML Predictions (pred_results, arid_pool)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471;p6">
            <a:extLst>
              <a:ext uri="{FF2B5EF4-FFF2-40B4-BE49-F238E27FC236}">
                <a16:creationId xmlns:a16="http://schemas.microsoft.com/office/drawing/2014/main" id="{36D1CF05-5D61-5D76-AC48-F58FE910A14A}"/>
              </a:ext>
            </a:extLst>
          </p:cNvPr>
          <p:cNvSpPr/>
          <p:nvPr/>
        </p:nvSpPr>
        <p:spPr>
          <a:xfrm>
            <a:off x="788049" y="2576314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6" name="Google Shape;472;p6">
            <a:extLst>
              <a:ext uri="{FF2B5EF4-FFF2-40B4-BE49-F238E27FC236}">
                <a16:creationId xmlns:a16="http://schemas.microsoft.com/office/drawing/2014/main" id="{05CB3AC5-7BC4-FC0C-A1EF-69AC1ABC7D9C}"/>
              </a:ext>
            </a:extLst>
          </p:cNvPr>
          <p:cNvSpPr txBox="1"/>
          <p:nvPr/>
        </p:nvSpPr>
        <p:spPr>
          <a:xfrm>
            <a:off x="788049" y="2606447"/>
            <a:ext cx="228670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Prepare Initial Beam List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(Beams with top scores)</a:t>
            </a:r>
            <a:endParaRPr sz="1300"/>
          </a:p>
        </p:txBody>
      </p:sp>
      <p:sp>
        <p:nvSpPr>
          <p:cNvPr id="57" name="Google Shape;473;p6">
            <a:extLst>
              <a:ext uri="{FF2B5EF4-FFF2-40B4-BE49-F238E27FC236}">
                <a16:creationId xmlns:a16="http://schemas.microsoft.com/office/drawing/2014/main" id="{66985F7A-88A2-4D04-3FE4-00325D050F4A}"/>
              </a:ext>
            </a:extLst>
          </p:cNvPr>
          <p:cNvSpPr/>
          <p:nvPr/>
        </p:nvSpPr>
        <p:spPr>
          <a:xfrm>
            <a:off x="725233" y="3343231"/>
            <a:ext cx="2284464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" name="Google Shape;474;p6">
            <a:extLst>
              <a:ext uri="{FF2B5EF4-FFF2-40B4-BE49-F238E27FC236}">
                <a16:creationId xmlns:a16="http://schemas.microsoft.com/office/drawing/2014/main" id="{8FF43B10-76E3-CB43-B3B9-116A1382DA84}"/>
              </a:ext>
            </a:extLst>
          </p:cNvPr>
          <p:cNvSpPr txBox="1"/>
          <p:nvPr/>
        </p:nvSpPr>
        <p:spPr>
          <a:xfrm>
            <a:off x="679896" y="3343231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Sort Beams by Stations (higher probability matters)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475;p6">
            <a:extLst>
              <a:ext uri="{FF2B5EF4-FFF2-40B4-BE49-F238E27FC236}">
                <a16:creationId xmlns:a16="http://schemas.microsoft.com/office/drawing/2014/main" id="{2A6290D9-56AF-DB77-2A08-5977E85A1B72}"/>
              </a:ext>
            </a:extLst>
          </p:cNvPr>
          <p:cNvSpPr/>
          <p:nvPr/>
        </p:nvSpPr>
        <p:spPr>
          <a:xfrm>
            <a:off x="706351" y="4083244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Google Shape;476;p6">
            <a:extLst>
              <a:ext uri="{FF2B5EF4-FFF2-40B4-BE49-F238E27FC236}">
                <a16:creationId xmlns:a16="http://schemas.microsoft.com/office/drawing/2014/main" id="{929CDC7B-5694-4C5C-380E-107D17A15F91}"/>
              </a:ext>
            </a:extLst>
          </p:cNvPr>
          <p:cNvSpPr txBox="1"/>
          <p:nvPr/>
        </p:nvSpPr>
        <p:spPr>
          <a:xfrm>
            <a:off x="687222" y="4105065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477;p6">
            <a:extLst>
              <a:ext uri="{FF2B5EF4-FFF2-40B4-BE49-F238E27FC236}">
                <a16:creationId xmlns:a16="http://schemas.microsoft.com/office/drawing/2014/main" id="{F0279BCA-EEFD-61A8-DF75-874965C9C4C7}"/>
              </a:ext>
            </a:extLst>
          </p:cNvPr>
          <p:cNvSpPr/>
          <p:nvPr/>
        </p:nvSpPr>
        <p:spPr>
          <a:xfrm>
            <a:off x="735511" y="4824418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2" name="Google Shape;478;p6">
            <a:extLst>
              <a:ext uri="{FF2B5EF4-FFF2-40B4-BE49-F238E27FC236}">
                <a16:creationId xmlns:a16="http://schemas.microsoft.com/office/drawing/2014/main" id="{F27BC282-9906-E312-B1DC-D41F18F3CDE7}"/>
              </a:ext>
            </a:extLst>
          </p:cNvPr>
          <p:cNvSpPr txBox="1"/>
          <p:nvPr/>
        </p:nvSpPr>
        <p:spPr>
          <a:xfrm>
            <a:off x="778135" y="4799230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63" name="Google Shape;479;p6">
            <a:extLst>
              <a:ext uri="{FF2B5EF4-FFF2-40B4-BE49-F238E27FC236}">
                <a16:creationId xmlns:a16="http://schemas.microsoft.com/office/drawing/2014/main" id="{13994660-1A56-9A2A-3680-2909280AD59D}"/>
              </a:ext>
            </a:extLst>
          </p:cNvPr>
          <p:cNvCxnSpPr/>
          <p:nvPr/>
        </p:nvCxnSpPr>
        <p:spPr>
          <a:xfrm>
            <a:off x="1795447" y="236505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" name="Google Shape;480;p6">
            <a:extLst>
              <a:ext uri="{FF2B5EF4-FFF2-40B4-BE49-F238E27FC236}">
                <a16:creationId xmlns:a16="http://schemas.microsoft.com/office/drawing/2014/main" id="{E4198D15-D21A-D1C8-AB91-2025C478D9F7}"/>
              </a:ext>
            </a:extLst>
          </p:cNvPr>
          <p:cNvCxnSpPr/>
          <p:nvPr/>
        </p:nvCxnSpPr>
        <p:spPr>
          <a:xfrm>
            <a:off x="1792439" y="3107438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481;p6">
            <a:extLst>
              <a:ext uri="{FF2B5EF4-FFF2-40B4-BE49-F238E27FC236}">
                <a16:creationId xmlns:a16="http://schemas.microsoft.com/office/drawing/2014/main" id="{8A02DFC7-CC3A-C999-3EE9-6FEFFCFD3A8F}"/>
              </a:ext>
            </a:extLst>
          </p:cNvPr>
          <p:cNvCxnSpPr/>
          <p:nvPr/>
        </p:nvCxnSpPr>
        <p:spPr>
          <a:xfrm>
            <a:off x="1828330" y="386308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482;p6">
            <a:extLst>
              <a:ext uri="{FF2B5EF4-FFF2-40B4-BE49-F238E27FC236}">
                <a16:creationId xmlns:a16="http://schemas.microsoft.com/office/drawing/2014/main" id="{CAD295FA-D7F6-FDA9-D553-8293A0BE8E09}"/>
              </a:ext>
            </a:extLst>
          </p:cNvPr>
          <p:cNvCxnSpPr/>
          <p:nvPr/>
        </p:nvCxnSpPr>
        <p:spPr>
          <a:xfrm>
            <a:off x="1837893" y="4603097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Google Shape;107;p2">
            <a:extLst>
              <a:ext uri="{FF2B5EF4-FFF2-40B4-BE49-F238E27FC236}">
                <a16:creationId xmlns:a16="http://schemas.microsoft.com/office/drawing/2014/main" id="{C2A8888B-50B7-6166-57DE-A62D75010BEB}"/>
              </a:ext>
            </a:extLst>
          </p:cNvPr>
          <p:cNvCxnSpPr>
            <a:cxnSpLocks/>
          </p:cNvCxnSpPr>
          <p:nvPr/>
        </p:nvCxnSpPr>
        <p:spPr>
          <a:xfrm>
            <a:off x="3129839" y="3522923"/>
            <a:ext cx="5044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108;p2">
            <a:extLst>
              <a:ext uri="{FF2B5EF4-FFF2-40B4-BE49-F238E27FC236}">
                <a16:creationId xmlns:a16="http://schemas.microsoft.com/office/drawing/2014/main" id="{613B3C70-BEC1-3AD7-357E-936E47BDCB49}"/>
              </a:ext>
            </a:extLst>
          </p:cNvPr>
          <p:cNvSpPr/>
          <p:nvPr/>
        </p:nvSpPr>
        <p:spPr>
          <a:xfrm>
            <a:off x="3634258" y="1485176"/>
            <a:ext cx="2590556" cy="397425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09;p2">
            <a:extLst>
              <a:ext uri="{FF2B5EF4-FFF2-40B4-BE49-F238E27FC236}">
                <a16:creationId xmlns:a16="http://schemas.microsoft.com/office/drawing/2014/main" id="{EFBB8F30-F44D-0C35-95EB-32DD729F65FA}"/>
              </a:ext>
            </a:extLst>
          </p:cNvPr>
          <p:cNvSpPr/>
          <p:nvPr/>
        </p:nvSpPr>
        <p:spPr>
          <a:xfrm>
            <a:off x="3634257" y="1485176"/>
            <a:ext cx="2590556" cy="282884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" name="Google Shape;110;p2">
            <a:extLst>
              <a:ext uri="{FF2B5EF4-FFF2-40B4-BE49-F238E27FC236}">
                <a16:creationId xmlns:a16="http://schemas.microsoft.com/office/drawing/2014/main" id="{99F0617E-F9A4-3F27-6A0D-B0ED1F78EDDC}"/>
              </a:ext>
            </a:extLst>
          </p:cNvPr>
          <p:cNvSpPr txBox="1"/>
          <p:nvPr/>
        </p:nvSpPr>
        <p:spPr>
          <a:xfrm>
            <a:off x="4025033" y="1460283"/>
            <a:ext cx="153485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   Beam Search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34" name="Google Shape;111;p2">
            <a:extLst>
              <a:ext uri="{FF2B5EF4-FFF2-40B4-BE49-F238E27FC236}">
                <a16:creationId xmlns:a16="http://schemas.microsoft.com/office/drawing/2014/main" id="{06926F96-2097-4403-7E23-A01DECE19237}"/>
              </a:ext>
            </a:extLst>
          </p:cNvPr>
          <p:cNvSpPr/>
          <p:nvPr/>
        </p:nvSpPr>
        <p:spPr>
          <a:xfrm>
            <a:off x="4027609" y="1852325"/>
            <a:ext cx="1678535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" name="Google Shape;112;p2">
            <a:extLst>
              <a:ext uri="{FF2B5EF4-FFF2-40B4-BE49-F238E27FC236}">
                <a16:creationId xmlns:a16="http://schemas.microsoft.com/office/drawing/2014/main" id="{534E08B5-943E-0EC4-E3C6-31A201CF7B3F}"/>
              </a:ext>
            </a:extLst>
          </p:cNvPr>
          <p:cNvSpPr txBox="1"/>
          <p:nvPr/>
        </p:nvSpPr>
        <p:spPr>
          <a:xfrm>
            <a:off x="4027610" y="1848958"/>
            <a:ext cx="175493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Run DML on the New Combinations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6" name="Google Shape;113;p2">
            <a:extLst>
              <a:ext uri="{FF2B5EF4-FFF2-40B4-BE49-F238E27FC236}">
                <a16:creationId xmlns:a16="http://schemas.microsoft.com/office/drawing/2014/main" id="{5F6A4FFB-15C1-D63C-D78B-BCAFB4499A9F}"/>
              </a:ext>
            </a:extLst>
          </p:cNvPr>
          <p:cNvCxnSpPr/>
          <p:nvPr/>
        </p:nvCxnSpPr>
        <p:spPr>
          <a:xfrm>
            <a:off x="4817294" y="2394012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" name="Google Shape;114;p2">
            <a:extLst>
              <a:ext uri="{FF2B5EF4-FFF2-40B4-BE49-F238E27FC236}">
                <a16:creationId xmlns:a16="http://schemas.microsoft.com/office/drawing/2014/main" id="{1D7C941E-FB97-F36F-7F90-6CC7E08371B9}"/>
              </a:ext>
            </a:extLst>
          </p:cNvPr>
          <p:cNvSpPr/>
          <p:nvPr/>
        </p:nvSpPr>
        <p:spPr>
          <a:xfrm>
            <a:off x="3722072" y="2601180"/>
            <a:ext cx="2370238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" name="Google Shape;115;p2">
            <a:extLst>
              <a:ext uri="{FF2B5EF4-FFF2-40B4-BE49-F238E27FC236}">
                <a16:creationId xmlns:a16="http://schemas.microsoft.com/office/drawing/2014/main" id="{18A0E0CC-A428-C0AA-5763-794DBFE9F616}"/>
              </a:ext>
            </a:extLst>
          </p:cNvPr>
          <p:cNvSpPr txBox="1"/>
          <p:nvPr/>
        </p:nvSpPr>
        <p:spPr>
          <a:xfrm>
            <a:off x="3763839" y="2597813"/>
            <a:ext cx="22867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Update Beams by adding arrivals (prediction scores)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9" name="Google Shape;116;p2">
            <a:extLst>
              <a:ext uri="{FF2B5EF4-FFF2-40B4-BE49-F238E27FC236}">
                <a16:creationId xmlns:a16="http://schemas.microsoft.com/office/drawing/2014/main" id="{28861AF4-B156-5E77-355A-62C6B3968957}"/>
              </a:ext>
            </a:extLst>
          </p:cNvPr>
          <p:cNvCxnSpPr/>
          <p:nvPr/>
        </p:nvCxnSpPr>
        <p:spPr>
          <a:xfrm>
            <a:off x="4826318" y="3126060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Google Shape;117;p2">
            <a:extLst>
              <a:ext uri="{FF2B5EF4-FFF2-40B4-BE49-F238E27FC236}">
                <a16:creationId xmlns:a16="http://schemas.microsoft.com/office/drawing/2014/main" id="{4D194C48-4A0B-2B8D-0B01-EFC3CC9EF27B}"/>
              </a:ext>
            </a:extLst>
          </p:cNvPr>
          <p:cNvSpPr/>
          <p:nvPr/>
        </p:nvSpPr>
        <p:spPr>
          <a:xfrm>
            <a:off x="3865838" y="3323618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1" name="Google Shape;118;p2">
            <a:extLst>
              <a:ext uri="{FF2B5EF4-FFF2-40B4-BE49-F238E27FC236}">
                <a16:creationId xmlns:a16="http://schemas.microsoft.com/office/drawing/2014/main" id="{BB04A8E3-FA9B-A083-FB79-B6F6EA5799EF}"/>
              </a:ext>
            </a:extLst>
          </p:cNvPr>
          <p:cNvSpPr txBox="1"/>
          <p:nvPr/>
        </p:nvSpPr>
        <p:spPr>
          <a:xfrm>
            <a:off x="3865838" y="3320251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Prune Beams to Top K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Based on Their Scores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2" name="Google Shape;119;p2">
            <a:extLst>
              <a:ext uri="{FF2B5EF4-FFF2-40B4-BE49-F238E27FC236}">
                <a16:creationId xmlns:a16="http://schemas.microsoft.com/office/drawing/2014/main" id="{87649849-F6D4-3EF9-CE7D-239F5D16A16A}"/>
              </a:ext>
            </a:extLst>
          </p:cNvPr>
          <p:cNvCxnSpPr/>
          <p:nvPr/>
        </p:nvCxnSpPr>
        <p:spPr>
          <a:xfrm>
            <a:off x="4826108" y="385589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" name="Google Shape;120;p2">
            <a:extLst>
              <a:ext uri="{FF2B5EF4-FFF2-40B4-BE49-F238E27FC236}">
                <a16:creationId xmlns:a16="http://schemas.microsoft.com/office/drawing/2014/main" id="{78C41BD0-D812-6748-93E8-7E3C286ADFF3}"/>
              </a:ext>
            </a:extLst>
          </p:cNvPr>
          <p:cNvSpPr/>
          <p:nvPr/>
        </p:nvSpPr>
        <p:spPr>
          <a:xfrm>
            <a:off x="3737900" y="4063238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" name="Google Shape;121;p2">
            <a:extLst>
              <a:ext uri="{FF2B5EF4-FFF2-40B4-BE49-F238E27FC236}">
                <a16:creationId xmlns:a16="http://schemas.microsoft.com/office/drawing/2014/main" id="{D87DDCCE-BFA0-3BCF-4944-5999ABB8FB83}"/>
              </a:ext>
            </a:extLst>
          </p:cNvPr>
          <p:cNvSpPr txBox="1"/>
          <p:nvPr/>
        </p:nvSpPr>
        <p:spPr>
          <a:xfrm>
            <a:off x="3718771" y="4085059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5" name="Google Shape;122;p2">
            <a:extLst>
              <a:ext uri="{FF2B5EF4-FFF2-40B4-BE49-F238E27FC236}">
                <a16:creationId xmlns:a16="http://schemas.microsoft.com/office/drawing/2014/main" id="{DA991523-28F4-8D93-C586-2E5FD48A74A6}"/>
              </a:ext>
            </a:extLst>
          </p:cNvPr>
          <p:cNvCxnSpPr/>
          <p:nvPr/>
        </p:nvCxnSpPr>
        <p:spPr>
          <a:xfrm>
            <a:off x="4833426" y="4583049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" name="Google Shape;123;p2">
            <a:extLst>
              <a:ext uri="{FF2B5EF4-FFF2-40B4-BE49-F238E27FC236}">
                <a16:creationId xmlns:a16="http://schemas.microsoft.com/office/drawing/2014/main" id="{2EAB0AC8-C873-4F0A-A4AA-1CD22FDEE2A6}"/>
              </a:ext>
            </a:extLst>
          </p:cNvPr>
          <p:cNvSpPr/>
          <p:nvPr/>
        </p:nvSpPr>
        <p:spPr>
          <a:xfrm>
            <a:off x="3776429" y="4812869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24;p2">
            <a:extLst>
              <a:ext uri="{FF2B5EF4-FFF2-40B4-BE49-F238E27FC236}">
                <a16:creationId xmlns:a16="http://schemas.microsoft.com/office/drawing/2014/main" id="{213730BA-E598-AA2B-A1A4-60ACD12D1BD9}"/>
              </a:ext>
            </a:extLst>
          </p:cNvPr>
          <p:cNvSpPr txBox="1"/>
          <p:nvPr/>
        </p:nvSpPr>
        <p:spPr>
          <a:xfrm>
            <a:off x="3819053" y="4787681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146" name="Google Shape;727;p10">
            <a:extLst>
              <a:ext uri="{FF2B5EF4-FFF2-40B4-BE49-F238E27FC236}">
                <a16:creationId xmlns:a16="http://schemas.microsoft.com/office/drawing/2014/main" id="{03DED60E-E616-FF39-2D89-1376AFD5DB74}"/>
              </a:ext>
            </a:extLst>
          </p:cNvPr>
          <p:cNvCxnSpPr/>
          <p:nvPr/>
        </p:nvCxnSpPr>
        <p:spPr>
          <a:xfrm>
            <a:off x="5746936" y="2086496"/>
            <a:ext cx="8145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7" name="Google Shape;728;p10">
            <a:extLst>
              <a:ext uri="{FF2B5EF4-FFF2-40B4-BE49-F238E27FC236}">
                <a16:creationId xmlns:a16="http://schemas.microsoft.com/office/drawing/2014/main" id="{018CBCC4-B167-37F3-611D-86D3A814878C}"/>
              </a:ext>
            </a:extLst>
          </p:cNvPr>
          <p:cNvSpPr/>
          <p:nvPr/>
        </p:nvSpPr>
        <p:spPr>
          <a:xfrm>
            <a:off x="7047702" y="2429691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8" name="Google Shape;729;p10">
            <a:extLst>
              <a:ext uri="{FF2B5EF4-FFF2-40B4-BE49-F238E27FC236}">
                <a16:creationId xmlns:a16="http://schemas.microsoft.com/office/drawing/2014/main" id="{EA3BEFC4-615E-C882-AF0E-65713FB2ACB4}"/>
              </a:ext>
            </a:extLst>
          </p:cNvPr>
          <p:cNvSpPr/>
          <p:nvPr/>
        </p:nvSpPr>
        <p:spPr>
          <a:xfrm>
            <a:off x="7346105" y="2429691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9" name="Google Shape;730;p10">
            <a:extLst>
              <a:ext uri="{FF2B5EF4-FFF2-40B4-BE49-F238E27FC236}">
                <a16:creationId xmlns:a16="http://schemas.microsoft.com/office/drawing/2014/main" id="{0F185372-2DAB-CF44-8405-3B9DC27296D7}"/>
              </a:ext>
            </a:extLst>
          </p:cNvPr>
          <p:cNvSpPr/>
          <p:nvPr/>
        </p:nvSpPr>
        <p:spPr>
          <a:xfrm>
            <a:off x="7644508" y="2429691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0" name="Google Shape;731;p10">
            <a:extLst>
              <a:ext uri="{FF2B5EF4-FFF2-40B4-BE49-F238E27FC236}">
                <a16:creationId xmlns:a16="http://schemas.microsoft.com/office/drawing/2014/main" id="{FA492FE2-7A3D-EA4A-2638-AAD068ED4A79}"/>
              </a:ext>
            </a:extLst>
          </p:cNvPr>
          <p:cNvSpPr/>
          <p:nvPr/>
        </p:nvSpPr>
        <p:spPr>
          <a:xfrm>
            <a:off x="7960561" y="2434921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1" name="Google Shape;732;p10">
            <a:extLst>
              <a:ext uri="{FF2B5EF4-FFF2-40B4-BE49-F238E27FC236}">
                <a16:creationId xmlns:a16="http://schemas.microsoft.com/office/drawing/2014/main" id="{A3A785D4-7408-179D-07B8-9A32E20A130F}"/>
              </a:ext>
            </a:extLst>
          </p:cNvPr>
          <p:cNvSpPr/>
          <p:nvPr/>
        </p:nvSpPr>
        <p:spPr>
          <a:xfrm>
            <a:off x="6749299" y="2429691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" name="Google Shape;733;p10">
            <a:extLst>
              <a:ext uri="{FF2B5EF4-FFF2-40B4-BE49-F238E27FC236}">
                <a16:creationId xmlns:a16="http://schemas.microsoft.com/office/drawing/2014/main" id="{251515B7-DF71-4CB3-AABF-3B209DF69F6E}"/>
              </a:ext>
            </a:extLst>
          </p:cNvPr>
          <p:cNvSpPr/>
          <p:nvPr/>
        </p:nvSpPr>
        <p:spPr>
          <a:xfrm>
            <a:off x="7047702" y="2722073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3" name="Google Shape;734;p10">
            <a:extLst>
              <a:ext uri="{FF2B5EF4-FFF2-40B4-BE49-F238E27FC236}">
                <a16:creationId xmlns:a16="http://schemas.microsoft.com/office/drawing/2014/main" id="{9687DF77-1192-AC26-D55D-8F931F445084}"/>
              </a:ext>
            </a:extLst>
          </p:cNvPr>
          <p:cNvSpPr/>
          <p:nvPr/>
        </p:nvSpPr>
        <p:spPr>
          <a:xfrm>
            <a:off x="7346105" y="2722073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4" name="Google Shape;735;p10">
            <a:extLst>
              <a:ext uri="{FF2B5EF4-FFF2-40B4-BE49-F238E27FC236}">
                <a16:creationId xmlns:a16="http://schemas.microsoft.com/office/drawing/2014/main" id="{09CC0A3A-EA63-8400-159E-09A67D8BB1CD}"/>
              </a:ext>
            </a:extLst>
          </p:cNvPr>
          <p:cNvSpPr/>
          <p:nvPr/>
        </p:nvSpPr>
        <p:spPr>
          <a:xfrm>
            <a:off x="7644508" y="2722073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5" name="Google Shape;736;p10">
            <a:extLst>
              <a:ext uri="{FF2B5EF4-FFF2-40B4-BE49-F238E27FC236}">
                <a16:creationId xmlns:a16="http://schemas.microsoft.com/office/drawing/2014/main" id="{29D1C3BC-383E-09EF-F812-A1613613FB57}"/>
              </a:ext>
            </a:extLst>
          </p:cNvPr>
          <p:cNvSpPr/>
          <p:nvPr/>
        </p:nvSpPr>
        <p:spPr>
          <a:xfrm>
            <a:off x="7960561" y="2727303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6" name="Google Shape;737;p10">
            <a:extLst>
              <a:ext uri="{FF2B5EF4-FFF2-40B4-BE49-F238E27FC236}">
                <a16:creationId xmlns:a16="http://schemas.microsoft.com/office/drawing/2014/main" id="{110D2BA5-FAC0-54CA-2766-A3C14F16F7F0}"/>
              </a:ext>
            </a:extLst>
          </p:cNvPr>
          <p:cNvSpPr/>
          <p:nvPr/>
        </p:nvSpPr>
        <p:spPr>
          <a:xfrm>
            <a:off x="6749299" y="2722073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7" name="Google Shape;738;p10">
            <a:extLst>
              <a:ext uri="{FF2B5EF4-FFF2-40B4-BE49-F238E27FC236}">
                <a16:creationId xmlns:a16="http://schemas.microsoft.com/office/drawing/2014/main" id="{195E6A10-C4B7-98F6-7A47-E86C545A4871}"/>
              </a:ext>
            </a:extLst>
          </p:cNvPr>
          <p:cNvSpPr/>
          <p:nvPr/>
        </p:nvSpPr>
        <p:spPr>
          <a:xfrm>
            <a:off x="7047702" y="3005214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8" name="Google Shape;739;p10">
            <a:extLst>
              <a:ext uri="{FF2B5EF4-FFF2-40B4-BE49-F238E27FC236}">
                <a16:creationId xmlns:a16="http://schemas.microsoft.com/office/drawing/2014/main" id="{79D434E7-4410-4CCE-7803-3D215199E954}"/>
              </a:ext>
            </a:extLst>
          </p:cNvPr>
          <p:cNvSpPr/>
          <p:nvPr/>
        </p:nvSpPr>
        <p:spPr>
          <a:xfrm>
            <a:off x="7346105" y="3005214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9" name="Google Shape;740;p10">
            <a:extLst>
              <a:ext uri="{FF2B5EF4-FFF2-40B4-BE49-F238E27FC236}">
                <a16:creationId xmlns:a16="http://schemas.microsoft.com/office/drawing/2014/main" id="{D9A63CCA-62C2-D269-5D5B-14714083FCE0}"/>
              </a:ext>
            </a:extLst>
          </p:cNvPr>
          <p:cNvSpPr/>
          <p:nvPr/>
        </p:nvSpPr>
        <p:spPr>
          <a:xfrm>
            <a:off x="7644508" y="3005214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0" name="Google Shape;741;p10">
            <a:extLst>
              <a:ext uri="{FF2B5EF4-FFF2-40B4-BE49-F238E27FC236}">
                <a16:creationId xmlns:a16="http://schemas.microsoft.com/office/drawing/2014/main" id="{446B5B6E-88C4-7598-E852-78FCC5DAEE01}"/>
              </a:ext>
            </a:extLst>
          </p:cNvPr>
          <p:cNvSpPr/>
          <p:nvPr/>
        </p:nvSpPr>
        <p:spPr>
          <a:xfrm>
            <a:off x="7960561" y="3010444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1" name="Google Shape;742;p10">
            <a:extLst>
              <a:ext uri="{FF2B5EF4-FFF2-40B4-BE49-F238E27FC236}">
                <a16:creationId xmlns:a16="http://schemas.microsoft.com/office/drawing/2014/main" id="{97C39EA0-C2E2-0499-32D4-89AAEF556848}"/>
              </a:ext>
            </a:extLst>
          </p:cNvPr>
          <p:cNvSpPr/>
          <p:nvPr/>
        </p:nvSpPr>
        <p:spPr>
          <a:xfrm>
            <a:off x="6749299" y="3005214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2" name="Google Shape;743;p10">
            <a:extLst>
              <a:ext uri="{FF2B5EF4-FFF2-40B4-BE49-F238E27FC236}">
                <a16:creationId xmlns:a16="http://schemas.microsoft.com/office/drawing/2014/main" id="{3B813B16-3E3A-9558-3AB5-87381577A619}"/>
              </a:ext>
            </a:extLst>
          </p:cNvPr>
          <p:cNvSpPr/>
          <p:nvPr/>
        </p:nvSpPr>
        <p:spPr>
          <a:xfrm>
            <a:off x="7354986" y="3287977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3" name="Google Shape;744;p10">
            <a:extLst>
              <a:ext uri="{FF2B5EF4-FFF2-40B4-BE49-F238E27FC236}">
                <a16:creationId xmlns:a16="http://schemas.microsoft.com/office/drawing/2014/main" id="{C640DFE6-BF81-49D4-5441-701278B0D0E7}"/>
              </a:ext>
            </a:extLst>
          </p:cNvPr>
          <p:cNvSpPr/>
          <p:nvPr/>
        </p:nvSpPr>
        <p:spPr>
          <a:xfrm>
            <a:off x="7653389" y="3287977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4" name="Google Shape;745;p10">
            <a:extLst>
              <a:ext uri="{FF2B5EF4-FFF2-40B4-BE49-F238E27FC236}">
                <a16:creationId xmlns:a16="http://schemas.microsoft.com/office/drawing/2014/main" id="{9F9B4B0D-B3F3-4CB2-057F-6BFBC8E3C13A}"/>
              </a:ext>
            </a:extLst>
          </p:cNvPr>
          <p:cNvSpPr/>
          <p:nvPr/>
        </p:nvSpPr>
        <p:spPr>
          <a:xfrm>
            <a:off x="7964147" y="3287977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5" name="Google Shape;746;p10">
            <a:extLst>
              <a:ext uri="{FF2B5EF4-FFF2-40B4-BE49-F238E27FC236}">
                <a16:creationId xmlns:a16="http://schemas.microsoft.com/office/drawing/2014/main" id="{4F8D931C-D797-6C3B-3927-95FC66DC5D53}"/>
              </a:ext>
            </a:extLst>
          </p:cNvPr>
          <p:cNvSpPr/>
          <p:nvPr/>
        </p:nvSpPr>
        <p:spPr>
          <a:xfrm>
            <a:off x="7056583" y="3287977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6" name="Google Shape;747;p10">
            <a:extLst>
              <a:ext uri="{FF2B5EF4-FFF2-40B4-BE49-F238E27FC236}">
                <a16:creationId xmlns:a16="http://schemas.microsoft.com/office/drawing/2014/main" id="{28E6C2FB-B999-F91F-C056-295C0B887B77}"/>
              </a:ext>
            </a:extLst>
          </p:cNvPr>
          <p:cNvSpPr/>
          <p:nvPr/>
        </p:nvSpPr>
        <p:spPr>
          <a:xfrm>
            <a:off x="6740565" y="3283857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7" name="Google Shape;748;p10">
            <a:extLst>
              <a:ext uri="{FF2B5EF4-FFF2-40B4-BE49-F238E27FC236}">
                <a16:creationId xmlns:a16="http://schemas.microsoft.com/office/drawing/2014/main" id="{23916CA7-98BE-3FA7-7F25-F2025D8FC67B}"/>
              </a:ext>
            </a:extLst>
          </p:cNvPr>
          <p:cNvSpPr/>
          <p:nvPr/>
        </p:nvSpPr>
        <p:spPr>
          <a:xfrm>
            <a:off x="7351400" y="3585589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8" name="Google Shape;749;p10">
            <a:extLst>
              <a:ext uri="{FF2B5EF4-FFF2-40B4-BE49-F238E27FC236}">
                <a16:creationId xmlns:a16="http://schemas.microsoft.com/office/drawing/2014/main" id="{A772C760-9CCB-A0C5-588D-CC3F71417C52}"/>
              </a:ext>
            </a:extLst>
          </p:cNvPr>
          <p:cNvSpPr/>
          <p:nvPr/>
        </p:nvSpPr>
        <p:spPr>
          <a:xfrm>
            <a:off x="7649803" y="3585589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9" name="Google Shape;750;p10">
            <a:extLst>
              <a:ext uri="{FF2B5EF4-FFF2-40B4-BE49-F238E27FC236}">
                <a16:creationId xmlns:a16="http://schemas.microsoft.com/office/drawing/2014/main" id="{C7D76C69-13CD-66EE-1252-67B2921D4E0D}"/>
              </a:ext>
            </a:extLst>
          </p:cNvPr>
          <p:cNvSpPr/>
          <p:nvPr/>
        </p:nvSpPr>
        <p:spPr>
          <a:xfrm>
            <a:off x="7960561" y="3585589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0" name="Google Shape;751;p10">
            <a:extLst>
              <a:ext uri="{FF2B5EF4-FFF2-40B4-BE49-F238E27FC236}">
                <a16:creationId xmlns:a16="http://schemas.microsoft.com/office/drawing/2014/main" id="{43C17B25-6564-E8DA-97E6-09A5A7062957}"/>
              </a:ext>
            </a:extLst>
          </p:cNvPr>
          <p:cNvSpPr/>
          <p:nvPr/>
        </p:nvSpPr>
        <p:spPr>
          <a:xfrm>
            <a:off x="7052997" y="3585589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1" name="Google Shape;752;p10">
            <a:extLst>
              <a:ext uri="{FF2B5EF4-FFF2-40B4-BE49-F238E27FC236}">
                <a16:creationId xmlns:a16="http://schemas.microsoft.com/office/drawing/2014/main" id="{24387EFF-5D51-306E-551E-D117A8C5B43D}"/>
              </a:ext>
            </a:extLst>
          </p:cNvPr>
          <p:cNvSpPr/>
          <p:nvPr/>
        </p:nvSpPr>
        <p:spPr>
          <a:xfrm>
            <a:off x="6736979" y="3581469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2" name="Google Shape;753;p10">
            <a:extLst>
              <a:ext uri="{FF2B5EF4-FFF2-40B4-BE49-F238E27FC236}">
                <a16:creationId xmlns:a16="http://schemas.microsoft.com/office/drawing/2014/main" id="{923E06C1-5F28-A131-6594-2877DB359949}"/>
              </a:ext>
            </a:extLst>
          </p:cNvPr>
          <p:cNvSpPr/>
          <p:nvPr/>
        </p:nvSpPr>
        <p:spPr>
          <a:xfrm>
            <a:off x="7358732" y="3904248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3" name="Google Shape;754;p10">
            <a:extLst>
              <a:ext uri="{FF2B5EF4-FFF2-40B4-BE49-F238E27FC236}">
                <a16:creationId xmlns:a16="http://schemas.microsoft.com/office/drawing/2014/main" id="{A6A0826D-3BE2-E233-05E9-6736FF49463C}"/>
              </a:ext>
            </a:extLst>
          </p:cNvPr>
          <p:cNvSpPr/>
          <p:nvPr/>
        </p:nvSpPr>
        <p:spPr>
          <a:xfrm>
            <a:off x="7657135" y="3904248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4" name="Google Shape;755;p10">
            <a:extLst>
              <a:ext uri="{FF2B5EF4-FFF2-40B4-BE49-F238E27FC236}">
                <a16:creationId xmlns:a16="http://schemas.microsoft.com/office/drawing/2014/main" id="{7D4201BB-F928-1600-1CCD-B3B03F59F16B}"/>
              </a:ext>
            </a:extLst>
          </p:cNvPr>
          <p:cNvSpPr/>
          <p:nvPr/>
        </p:nvSpPr>
        <p:spPr>
          <a:xfrm>
            <a:off x="7967893" y="3904248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5" name="Google Shape;756;p10">
            <a:extLst>
              <a:ext uri="{FF2B5EF4-FFF2-40B4-BE49-F238E27FC236}">
                <a16:creationId xmlns:a16="http://schemas.microsoft.com/office/drawing/2014/main" id="{65293B19-1C92-A3C6-F020-3D5FFA731963}"/>
              </a:ext>
            </a:extLst>
          </p:cNvPr>
          <p:cNvSpPr/>
          <p:nvPr/>
        </p:nvSpPr>
        <p:spPr>
          <a:xfrm>
            <a:off x="7060329" y="3904248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6" name="Google Shape;757;p10">
            <a:extLst>
              <a:ext uri="{FF2B5EF4-FFF2-40B4-BE49-F238E27FC236}">
                <a16:creationId xmlns:a16="http://schemas.microsoft.com/office/drawing/2014/main" id="{2CC4EC61-BF02-7B31-8DFD-6A82802FDACF}"/>
              </a:ext>
            </a:extLst>
          </p:cNvPr>
          <p:cNvSpPr/>
          <p:nvPr/>
        </p:nvSpPr>
        <p:spPr>
          <a:xfrm>
            <a:off x="6744311" y="3900128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7" name="Google Shape;758;p10">
            <a:extLst>
              <a:ext uri="{FF2B5EF4-FFF2-40B4-BE49-F238E27FC236}">
                <a16:creationId xmlns:a16="http://schemas.microsoft.com/office/drawing/2014/main" id="{12F3BBAA-6F4C-5DFA-26C6-FEDDA9474B89}"/>
              </a:ext>
            </a:extLst>
          </p:cNvPr>
          <p:cNvSpPr txBox="1"/>
          <p:nvPr/>
        </p:nvSpPr>
        <p:spPr>
          <a:xfrm>
            <a:off x="6590412" y="1888254"/>
            <a:ext cx="176488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New predictions</a:t>
            </a:r>
            <a:endParaRPr sz="14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759;p10">
            <a:extLst>
              <a:ext uri="{FF2B5EF4-FFF2-40B4-BE49-F238E27FC236}">
                <a16:creationId xmlns:a16="http://schemas.microsoft.com/office/drawing/2014/main" id="{A86637ED-AFB7-D0E0-A5F0-4ACE56916311}"/>
              </a:ext>
            </a:extLst>
          </p:cNvPr>
          <p:cNvSpPr txBox="1"/>
          <p:nvPr/>
        </p:nvSpPr>
        <p:spPr>
          <a:xfrm>
            <a:off x="8130079" y="2358925"/>
            <a:ext cx="84797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1</a:t>
            </a:r>
            <a:endParaRPr sz="1400"/>
          </a:p>
        </p:txBody>
      </p:sp>
      <p:sp>
        <p:nvSpPr>
          <p:cNvPr id="179" name="Google Shape;760;p10">
            <a:extLst>
              <a:ext uri="{FF2B5EF4-FFF2-40B4-BE49-F238E27FC236}">
                <a16:creationId xmlns:a16="http://schemas.microsoft.com/office/drawing/2014/main" id="{2796BD2E-8D67-4F4F-4B5F-9643BE4CC0F8}"/>
              </a:ext>
            </a:extLst>
          </p:cNvPr>
          <p:cNvSpPr txBox="1"/>
          <p:nvPr/>
        </p:nvSpPr>
        <p:spPr>
          <a:xfrm>
            <a:off x="8130079" y="2639517"/>
            <a:ext cx="84797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2</a:t>
            </a:r>
            <a:endParaRPr sz="1400"/>
          </a:p>
        </p:txBody>
      </p:sp>
      <p:sp>
        <p:nvSpPr>
          <p:cNvPr id="180" name="Google Shape;761;p10">
            <a:extLst>
              <a:ext uri="{FF2B5EF4-FFF2-40B4-BE49-F238E27FC236}">
                <a16:creationId xmlns:a16="http://schemas.microsoft.com/office/drawing/2014/main" id="{025F2CAB-F483-E86F-FA8C-C1E6853C298C}"/>
              </a:ext>
            </a:extLst>
          </p:cNvPr>
          <p:cNvSpPr txBox="1"/>
          <p:nvPr/>
        </p:nvSpPr>
        <p:spPr>
          <a:xfrm>
            <a:off x="8126025" y="2938967"/>
            <a:ext cx="89926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3</a:t>
            </a:r>
            <a:endParaRPr sz="1400"/>
          </a:p>
        </p:txBody>
      </p:sp>
      <p:sp>
        <p:nvSpPr>
          <p:cNvPr id="181" name="Google Shape;762;p10">
            <a:extLst>
              <a:ext uri="{FF2B5EF4-FFF2-40B4-BE49-F238E27FC236}">
                <a16:creationId xmlns:a16="http://schemas.microsoft.com/office/drawing/2014/main" id="{CA763E07-E6CB-173B-3B4E-615565F87AE3}"/>
              </a:ext>
            </a:extLst>
          </p:cNvPr>
          <p:cNvSpPr txBox="1"/>
          <p:nvPr/>
        </p:nvSpPr>
        <p:spPr>
          <a:xfrm>
            <a:off x="8133664" y="3220901"/>
            <a:ext cx="84797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4</a:t>
            </a:r>
            <a:endParaRPr sz="1400"/>
          </a:p>
        </p:txBody>
      </p:sp>
      <p:sp>
        <p:nvSpPr>
          <p:cNvPr id="182" name="Google Shape;763;p10">
            <a:extLst>
              <a:ext uri="{FF2B5EF4-FFF2-40B4-BE49-F238E27FC236}">
                <a16:creationId xmlns:a16="http://schemas.microsoft.com/office/drawing/2014/main" id="{98E239E7-A42E-E108-4FC4-4B0B475B8590}"/>
              </a:ext>
            </a:extLst>
          </p:cNvPr>
          <p:cNvSpPr txBox="1"/>
          <p:nvPr/>
        </p:nvSpPr>
        <p:spPr>
          <a:xfrm>
            <a:off x="8133664" y="3501493"/>
            <a:ext cx="84797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5</a:t>
            </a:r>
            <a:endParaRPr sz="1400"/>
          </a:p>
        </p:txBody>
      </p:sp>
      <p:sp>
        <p:nvSpPr>
          <p:cNvPr id="183" name="Google Shape;764;p10">
            <a:extLst>
              <a:ext uri="{FF2B5EF4-FFF2-40B4-BE49-F238E27FC236}">
                <a16:creationId xmlns:a16="http://schemas.microsoft.com/office/drawing/2014/main" id="{9595D7DE-CC06-B9C4-21F9-A49AAF1CCD64}"/>
              </a:ext>
            </a:extLst>
          </p:cNvPr>
          <p:cNvSpPr txBox="1"/>
          <p:nvPr/>
        </p:nvSpPr>
        <p:spPr>
          <a:xfrm>
            <a:off x="8129610" y="3800943"/>
            <a:ext cx="89926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6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370275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E22366-F943-DEAF-6DEA-43A5663AFB1C}"/>
              </a:ext>
            </a:extLst>
          </p:cNvPr>
          <p:cNvSpPr/>
          <p:nvPr/>
        </p:nvSpPr>
        <p:spPr>
          <a:xfrm>
            <a:off x="283194" y="911355"/>
            <a:ext cx="11659210" cy="5613732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2" name="Google Shape;466;p6">
            <a:extLst>
              <a:ext uri="{FF2B5EF4-FFF2-40B4-BE49-F238E27FC236}">
                <a16:creationId xmlns:a16="http://schemas.microsoft.com/office/drawing/2014/main" id="{95F329DA-57B4-76E4-61DF-C788513041F0}"/>
              </a:ext>
            </a:extLst>
          </p:cNvPr>
          <p:cNvSpPr/>
          <p:nvPr/>
        </p:nvSpPr>
        <p:spPr>
          <a:xfrm>
            <a:off x="646389" y="1460283"/>
            <a:ext cx="2483450" cy="402547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Google Shape;467;p6">
            <a:extLst>
              <a:ext uri="{FF2B5EF4-FFF2-40B4-BE49-F238E27FC236}">
                <a16:creationId xmlns:a16="http://schemas.microsoft.com/office/drawing/2014/main" id="{4039FA7F-4281-9D00-C2DF-730F9B12F1A1}"/>
              </a:ext>
            </a:extLst>
          </p:cNvPr>
          <p:cNvSpPr/>
          <p:nvPr/>
        </p:nvSpPr>
        <p:spPr>
          <a:xfrm>
            <a:off x="636954" y="1418194"/>
            <a:ext cx="2492885" cy="288766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468;p6">
            <a:extLst>
              <a:ext uri="{FF2B5EF4-FFF2-40B4-BE49-F238E27FC236}">
                <a16:creationId xmlns:a16="http://schemas.microsoft.com/office/drawing/2014/main" id="{81903320-B43B-F71F-19F2-FDE44B52AD0C}"/>
              </a:ext>
            </a:extLst>
          </p:cNvPr>
          <p:cNvSpPr txBox="1"/>
          <p:nvPr/>
        </p:nvSpPr>
        <p:spPr>
          <a:xfrm>
            <a:off x="883329" y="1424838"/>
            <a:ext cx="196451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Beam Preparation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469;p6">
            <a:extLst>
              <a:ext uri="{FF2B5EF4-FFF2-40B4-BE49-F238E27FC236}">
                <a16:creationId xmlns:a16="http://schemas.microsoft.com/office/drawing/2014/main" id="{EEA2EA49-E762-4B56-6570-F803A2FA738C}"/>
              </a:ext>
            </a:extLst>
          </p:cNvPr>
          <p:cNvSpPr/>
          <p:nvPr/>
        </p:nvSpPr>
        <p:spPr>
          <a:xfrm>
            <a:off x="788049" y="1831353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Google Shape;470;p6">
            <a:extLst>
              <a:ext uri="{FF2B5EF4-FFF2-40B4-BE49-F238E27FC236}">
                <a16:creationId xmlns:a16="http://schemas.microsoft.com/office/drawing/2014/main" id="{3926F708-DD9D-FA13-13A0-216DC03A1095}"/>
              </a:ext>
            </a:extLst>
          </p:cNvPr>
          <p:cNvSpPr txBox="1"/>
          <p:nvPr/>
        </p:nvSpPr>
        <p:spPr>
          <a:xfrm>
            <a:off x="788049" y="1827986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Load DML Predictions (pred_results, arid_pool)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471;p6">
            <a:extLst>
              <a:ext uri="{FF2B5EF4-FFF2-40B4-BE49-F238E27FC236}">
                <a16:creationId xmlns:a16="http://schemas.microsoft.com/office/drawing/2014/main" id="{36D1CF05-5D61-5D76-AC48-F58FE910A14A}"/>
              </a:ext>
            </a:extLst>
          </p:cNvPr>
          <p:cNvSpPr/>
          <p:nvPr/>
        </p:nvSpPr>
        <p:spPr>
          <a:xfrm>
            <a:off x="788049" y="2576314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6" name="Google Shape;472;p6">
            <a:extLst>
              <a:ext uri="{FF2B5EF4-FFF2-40B4-BE49-F238E27FC236}">
                <a16:creationId xmlns:a16="http://schemas.microsoft.com/office/drawing/2014/main" id="{05CB3AC5-7BC4-FC0C-A1EF-69AC1ABC7D9C}"/>
              </a:ext>
            </a:extLst>
          </p:cNvPr>
          <p:cNvSpPr txBox="1"/>
          <p:nvPr/>
        </p:nvSpPr>
        <p:spPr>
          <a:xfrm>
            <a:off x="788049" y="2606447"/>
            <a:ext cx="228670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Prepare Initial Beam List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(Beams with top scores)</a:t>
            </a:r>
            <a:endParaRPr sz="1300"/>
          </a:p>
        </p:txBody>
      </p:sp>
      <p:sp>
        <p:nvSpPr>
          <p:cNvPr id="57" name="Google Shape;473;p6">
            <a:extLst>
              <a:ext uri="{FF2B5EF4-FFF2-40B4-BE49-F238E27FC236}">
                <a16:creationId xmlns:a16="http://schemas.microsoft.com/office/drawing/2014/main" id="{66985F7A-88A2-4D04-3FE4-00325D050F4A}"/>
              </a:ext>
            </a:extLst>
          </p:cNvPr>
          <p:cNvSpPr/>
          <p:nvPr/>
        </p:nvSpPr>
        <p:spPr>
          <a:xfrm>
            <a:off x="725233" y="3343231"/>
            <a:ext cx="2284464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" name="Google Shape;474;p6">
            <a:extLst>
              <a:ext uri="{FF2B5EF4-FFF2-40B4-BE49-F238E27FC236}">
                <a16:creationId xmlns:a16="http://schemas.microsoft.com/office/drawing/2014/main" id="{8FF43B10-76E3-CB43-B3B9-116A1382DA84}"/>
              </a:ext>
            </a:extLst>
          </p:cNvPr>
          <p:cNvSpPr txBox="1"/>
          <p:nvPr/>
        </p:nvSpPr>
        <p:spPr>
          <a:xfrm>
            <a:off x="679896" y="3343231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Sort Beams by Stations (higher probability matters)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475;p6">
            <a:extLst>
              <a:ext uri="{FF2B5EF4-FFF2-40B4-BE49-F238E27FC236}">
                <a16:creationId xmlns:a16="http://schemas.microsoft.com/office/drawing/2014/main" id="{2A6290D9-56AF-DB77-2A08-5977E85A1B72}"/>
              </a:ext>
            </a:extLst>
          </p:cNvPr>
          <p:cNvSpPr/>
          <p:nvPr/>
        </p:nvSpPr>
        <p:spPr>
          <a:xfrm>
            <a:off x="706351" y="4083244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Google Shape;476;p6">
            <a:extLst>
              <a:ext uri="{FF2B5EF4-FFF2-40B4-BE49-F238E27FC236}">
                <a16:creationId xmlns:a16="http://schemas.microsoft.com/office/drawing/2014/main" id="{929CDC7B-5694-4C5C-380E-107D17A15F91}"/>
              </a:ext>
            </a:extLst>
          </p:cNvPr>
          <p:cNvSpPr txBox="1"/>
          <p:nvPr/>
        </p:nvSpPr>
        <p:spPr>
          <a:xfrm>
            <a:off x="687222" y="4105065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477;p6">
            <a:extLst>
              <a:ext uri="{FF2B5EF4-FFF2-40B4-BE49-F238E27FC236}">
                <a16:creationId xmlns:a16="http://schemas.microsoft.com/office/drawing/2014/main" id="{F0279BCA-EEFD-61A8-DF75-874965C9C4C7}"/>
              </a:ext>
            </a:extLst>
          </p:cNvPr>
          <p:cNvSpPr/>
          <p:nvPr/>
        </p:nvSpPr>
        <p:spPr>
          <a:xfrm>
            <a:off x="735511" y="4824418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2" name="Google Shape;478;p6">
            <a:extLst>
              <a:ext uri="{FF2B5EF4-FFF2-40B4-BE49-F238E27FC236}">
                <a16:creationId xmlns:a16="http://schemas.microsoft.com/office/drawing/2014/main" id="{F27BC282-9906-E312-B1DC-D41F18F3CDE7}"/>
              </a:ext>
            </a:extLst>
          </p:cNvPr>
          <p:cNvSpPr txBox="1"/>
          <p:nvPr/>
        </p:nvSpPr>
        <p:spPr>
          <a:xfrm>
            <a:off x="778135" y="4799230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63" name="Google Shape;479;p6">
            <a:extLst>
              <a:ext uri="{FF2B5EF4-FFF2-40B4-BE49-F238E27FC236}">
                <a16:creationId xmlns:a16="http://schemas.microsoft.com/office/drawing/2014/main" id="{13994660-1A56-9A2A-3680-2909280AD59D}"/>
              </a:ext>
            </a:extLst>
          </p:cNvPr>
          <p:cNvCxnSpPr/>
          <p:nvPr/>
        </p:nvCxnSpPr>
        <p:spPr>
          <a:xfrm>
            <a:off x="1795447" y="236505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" name="Google Shape;480;p6">
            <a:extLst>
              <a:ext uri="{FF2B5EF4-FFF2-40B4-BE49-F238E27FC236}">
                <a16:creationId xmlns:a16="http://schemas.microsoft.com/office/drawing/2014/main" id="{E4198D15-D21A-D1C8-AB91-2025C478D9F7}"/>
              </a:ext>
            </a:extLst>
          </p:cNvPr>
          <p:cNvCxnSpPr/>
          <p:nvPr/>
        </p:nvCxnSpPr>
        <p:spPr>
          <a:xfrm>
            <a:off x="1792439" y="3107438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481;p6">
            <a:extLst>
              <a:ext uri="{FF2B5EF4-FFF2-40B4-BE49-F238E27FC236}">
                <a16:creationId xmlns:a16="http://schemas.microsoft.com/office/drawing/2014/main" id="{8A02DFC7-CC3A-C999-3EE9-6FEFFCFD3A8F}"/>
              </a:ext>
            </a:extLst>
          </p:cNvPr>
          <p:cNvCxnSpPr/>
          <p:nvPr/>
        </p:nvCxnSpPr>
        <p:spPr>
          <a:xfrm>
            <a:off x="1828330" y="386308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482;p6">
            <a:extLst>
              <a:ext uri="{FF2B5EF4-FFF2-40B4-BE49-F238E27FC236}">
                <a16:creationId xmlns:a16="http://schemas.microsoft.com/office/drawing/2014/main" id="{CAD295FA-D7F6-FDA9-D553-8293A0BE8E09}"/>
              </a:ext>
            </a:extLst>
          </p:cNvPr>
          <p:cNvCxnSpPr/>
          <p:nvPr/>
        </p:nvCxnSpPr>
        <p:spPr>
          <a:xfrm>
            <a:off x="1837893" y="4603097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Google Shape;107;p2">
            <a:extLst>
              <a:ext uri="{FF2B5EF4-FFF2-40B4-BE49-F238E27FC236}">
                <a16:creationId xmlns:a16="http://schemas.microsoft.com/office/drawing/2014/main" id="{C2A8888B-50B7-6166-57DE-A62D75010BEB}"/>
              </a:ext>
            </a:extLst>
          </p:cNvPr>
          <p:cNvCxnSpPr>
            <a:cxnSpLocks/>
          </p:cNvCxnSpPr>
          <p:nvPr/>
        </p:nvCxnSpPr>
        <p:spPr>
          <a:xfrm>
            <a:off x="3129839" y="3522923"/>
            <a:ext cx="5044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108;p2">
            <a:extLst>
              <a:ext uri="{FF2B5EF4-FFF2-40B4-BE49-F238E27FC236}">
                <a16:creationId xmlns:a16="http://schemas.microsoft.com/office/drawing/2014/main" id="{613B3C70-BEC1-3AD7-357E-936E47BDCB49}"/>
              </a:ext>
            </a:extLst>
          </p:cNvPr>
          <p:cNvSpPr/>
          <p:nvPr/>
        </p:nvSpPr>
        <p:spPr>
          <a:xfrm>
            <a:off x="3634258" y="1485176"/>
            <a:ext cx="2590556" cy="397425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09;p2">
            <a:extLst>
              <a:ext uri="{FF2B5EF4-FFF2-40B4-BE49-F238E27FC236}">
                <a16:creationId xmlns:a16="http://schemas.microsoft.com/office/drawing/2014/main" id="{EFBB8F30-F44D-0C35-95EB-32DD729F65FA}"/>
              </a:ext>
            </a:extLst>
          </p:cNvPr>
          <p:cNvSpPr/>
          <p:nvPr/>
        </p:nvSpPr>
        <p:spPr>
          <a:xfrm>
            <a:off x="3634257" y="1485176"/>
            <a:ext cx="2590556" cy="282884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" name="Google Shape;110;p2">
            <a:extLst>
              <a:ext uri="{FF2B5EF4-FFF2-40B4-BE49-F238E27FC236}">
                <a16:creationId xmlns:a16="http://schemas.microsoft.com/office/drawing/2014/main" id="{99F0617E-F9A4-3F27-6A0D-B0ED1F78EDDC}"/>
              </a:ext>
            </a:extLst>
          </p:cNvPr>
          <p:cNvSpPr txBox="1"/>
          <p:nvPr/>
        </p:nvSpPr>
        <p:spPr>
          <a:xfrm>
            <a:off x="4025033" y="1460283"/>
            <a:ext cx="153485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   Beam Search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34" name="Google Shape;111;p2">
            <a:extLst>
              <a:ext uri="{FF2B5EF4-FFF2-40B4-BE49-F238E27FC236}">
                <a16:creationId xmlns:a16="http://schemas.microsoft.com/office/drawing/2014/main" id="{06926F96-2097-4403-7E23-A01DECE19237}"/>
              </a:ext>
            </a:extLst>
          </p:cNvPr>
          <p:cNvSpPr/>
          <p:nvPr/>
        </p:nvSpPr>
        <p:spPr>
          <a:xfrm>
            <a:off x="4027609" y="1852325"/>
            <a:ext cx="1678535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" name="Google Shape;112;p2">
            <a:extLst>
              <a:ext uri="{FF2B5EF4-FFF2-40B4-BE49-F238E27FC236}">
                <a16:creationId xmlns:a16="http://schemas.microsoft.com/office/drawing/2014/main" id="{534E08B5-943E-0EC4-E3C6-31A201CF7B3F}"/>
              </a:ext>
            </a:extLst>
          </p:cNvPr>
          <p:cNvSpPr txBox="1"/>
          <p:nvPr/>
        </p:nvSpPr>
        <p:spPr>
          <a:xfrm>
            <a:off x="4027610" y="1848958"/>
            <a:ext cx="175493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Run DML on the New Combinations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6" name="Google Shape;113;p2">
            <a:extLst>
              <a:ext uri="{FF2B5EF4-FFF2-40B4-BE49-F238E27FC236}">
                <a16:creationId xmlns:a16="http://schemas.microsoft.com/office/drawing/2014/main" id="{5F6A4FFB-15C1-D63C-D78B-BCAFB4499A9F}"/>
              </a:ext>
            </a:extLst>
          </p:cNvPr>
          <p:cNvCxnSpPr/>
          <p:nvPr/>
        </p:nvCxnSpPr>
        <p:spPr>
          <a:xfrm>
            <a:off x="4817294" y="2394012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" name="Google Shape;114;p2">
            <a:extLst>
              <a:ext uri="{FF2B5EF4-FFF2-40B4-BE49-F238E27FC236}">
                <a16:creationId xmlns:a16="http://schemas.microsoft.com/office/drawing/2014/main" id="{1D7C941E-FB97-F36F-7F90-6CC7E08371B9}"/>
              </a:ext>
            </a:extLst>
          </p:cNvPr>
          <p:cNvSpPr/>
          <p:nvPr/>
        </p:nvSpPr>
        <p:spPr>
          <a:xfrm>
            <a:off x="3722072" y="2601180"/>
            <a:ext cx="2370238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" name="Google Shape;115;p2">
            <a:extLst>
              <a:ext uri="{FF2B5EF4-FFF2-40B4-BE49-F238E27FC236}">
                <a16:creationId xmlns:a16="http://schemas.microsoft.com/office/drawing/2014/main" id="{18A0E0CC-A428-C0AA-5763-794DBFE9F616}"/>
              </a:ext>
            </a:extLst>
          </p:cNvPr>
          <p:cNvSpPr txBox="1"/>
          <p:nvPr/>
        </p:nvSpPr>
        <p:spPr>
          <a:xfrm>
            <a:off x="3763839" y="2597813"/>
            <a:ext cx="22867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Update Beams by adding arrivals (prediction scores)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9" name="Google Shape;116;p2">
            <a:extLst>
              <a:ext uri="{FF2B5EF4-FFF2-40B4-BE49-F238E27FC236}">
                <a16:creationId xmlns:a16="http://schemas.microsoft.com/office/drawing/2014/main" id="{28861AF4-B156-5E77-355A-62C6B3968957}"/>
              </a:ext>
            </a:extLst>
          </p:cNvPr>
          <p:cNvCxnSpPr/>
          <p:nvPr/>
        </p:nvCxnSpPr>
        <p:spPr>
          <a:xfrm>
            <a:off x="4826318" y="3126060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Google Shape;117;p2">
            <a:extLst>
              <a:ext uri="{FF2B5EF4-FFF2-40B4-BE49-F238E27FC236}">
                <a16:creationId xmlns:a16="http://schemas.microsoft.com/office/drawing/2014/main" id="{4D194C48-4A0B-2B8D-0B01-EFC3CC9EF27B}"/>
              </a:ext>
            </a:extLst>
          </p:cNvPr>
          <p:cNvSpPr/>
          <p:nvPr/>
        </p:nvSpPr>
        <p:spPr>
          <a:xfrm>
            <a:off x="3865838" y="3323618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1" name="Google Shape;118;p2">
            <a:extLst>
              <a:ext uri="{FF2B5EF4-FFF2-40B4-BE49-F238E27FC236}">
                <a16:creationId xmlns:a16="http://schemas.microsoft.com/office/drawing/2014/main" id="{BB04A8E3-FA9B-A083-FB79-B6F6EA5799EF}"/>
              </a:ext>
            </a:extLst>
          </p:cNvPr>
          <p:cNvSpPr txBox="1"/>
          <p:nvPr/>
        </p:nvSpPr>
        <p:spPr>
          <a:xfrm>
            <a:off x="3865838" y="3320251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Prune Beams to Top K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Based on Their Scores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2" name="Google Shape;119;p2">
            <a:extLst>
              <a:ext uri="{FF2B5EF4-FFF2-40B4-BE49-F238E27FC236}">
                <a16:creationId xmlns:a16="http://schemas.microsoft.com/office/drawing/2014/main" id="{87649849-F6D4-3EF9-CE7D-239F5D16A16A}"/>
              </a:ext>
            </a:extLst>
          </p:cNvPr>
          <p:cNvCxnSpPr/>
          <p:nvPr/>
        </p:nvCxnSpPr>
        <p:spPr>
          <a:xfrm>
            <a:off x="4826108" y="385589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" name="Google Shape;120;p2">
            <a:extLst>
              <a:ext uri="{FF2B5EF4-FFF2-40B4-BE49-F238E27FC236}">
                <a16:creationId xmlns:a16="http://schemas.microsoft.com/office/drawing/2014/main" id="{78C41BD0-D812-6748-93E8-7E3C286ADFF3}"/>
              </a:ext>
            </a:extLst>
          </p:cNvPr>
          <p:cNvSpPr/>
          <p:nvPr/>
        </p:nvSpPr>
        <p:spPr>
          <a:xfrm>
            <a:off x="3737900" y="4063238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" name="Google Shape;121;p2">
            <a:extLst>
              <a:ext uri="{FF2B5EF4-FFF2-40B4-BE49-F238E27FC236}">
                <a16:creationId xmlns:a16="http://schemas.microsoft.com/office/drawing/2014/main" id="{D87DDCCE-BFA0-3BCF-4944-5999ABB8FB83}"/>
              </a:ext>
            </a:extLst>
          </p:cNvPr>
          <p:cNvSpPr txBox="1"/>
          <p:nvPr/>
        </p:nvSpPr>
        <p:spPr>
          <a:xfrm>
            <a:off x="3718771" y="4085059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5" name="Google Shape;122;p2">
            <a:extLst>
              <a:ext uri="{FF2B5EF4-FFF2-40B4-BE49-F238E27FC236}">
                <a16:creationId xmlns:a16="http://schemas.microsoft.com/office/drawing/2014/main" id="{DA991523-28F4-8D93-C586-2E5FD48A74A6}"/>
              </a:ext>
            </a:extLst>
          </p:cNvPr>
          <p:cNvCxnSpPr/>
          <p:nvPr/>
        </p:nvCxnSpPr>
        <p:spPr>
          <a:xfrm>
            <a:off x="4833426" y="4583049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" name="Google Shape;123;p2">
            <a:extLst>
              <a:ext uri="{FF2B5EF4-FFF2-40B4-BE49-F238E27FC236}">
                <a16:creationId xmlns:a16="http://schemas.microsoft.com/office/drawing/2014/main" id="{2EAB0AC8-C873-4F0A-A4AA-1CD22FDEE2A6}"/>
              </a:ext>
            </a:extLst>
          </p:cNvPr>
          <p:cNvSpPr/>
          <p:nvPr/>
        </p:nvSpPr>
        <p:spPr>
          <a:xfrm>
            <a:off x="3776429" y="4812869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24;p2">
            <a:extLst>
              <a:ext uri="{FF2B5EF4-FFF2-40B4-BE49-F238E27FC236}">
                <a16:creationId xmlns:a16="http://schemas.microsoft.com/office/drawing/2014/main" id="{213730BA-E598-AA2B-A1A4-60ACD12D1BD9}"/>
              </a:ext>
            </a:extLst>
          </p:cNvPr>
          <p:cNvSpPr txBox="1"/>
          <p:nvPr/>
        </p:nvSpPr>
        <p:spPr>
          <a:xfrm>
            <a:off x="3819053" y="4787681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8" name="Google Shape;787;p11">
            <a:extLst>
              <a:ext uri="{FF2B5EF4-FFF2-40B4-BE49-F238E27FC236}">
                <a16:creationId xmlns:a16="http://schemas.microsoft.com/office/drawing/2014/main" id="{B1CD6E8A-208D-DA0C-9AB4-6C6D98AFCA7D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092310" y="2860619"/>
            <a:ext cx="368360" cy="4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" name="Google Shape;788;p11">
            <a:extLst>
              <a:ext uri="{FF2B5EF4-FFF2-40B4-BE49-F238E27FC236}">
                <a16:creationId xmlns:a16="http://schemas.microsoft.com/office/drawing/2014/main" id="{94675C85-8209-DE49-4962-8A510C660D6D}"/>
              </a:ext>
            </a:extLst>
          </p:cNvPr>
          <p:cNvSpPr/>
          <p:nvPr/>
        </p:nvSpPr>
        <p:spPr>
          <a:xfrm>
            <a:off x="6851118" y="2415865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789;p11">
            <a:extLst>
              <a:ext uri="{FF2B5EF4-FFF2-40B4-BE49-F238E27FC236}">
                <a16:creationId xmlns:a16="http://schemas.microsoft.com/office/drawing/2014/main" id="{C9D327D1-7CC4-2318-B91D-81BBC2ECA59A}"/>
              </a:ext>
            </a:extLst>
          </p:cNvPr>
          <p:cNvSpPr/>
          <p:nvPr/>
        </p:nvSpPr>
        <p:spPr>
          <a:xfrm>
            <a:off x="7149521" y="2415865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790;p11">
            <a:extLst>
              <a:ext uri="{FF2B5EF4-FFF2-40B4-BE49-F238E27FC236}">
                <a16:creationId xmlns:a16="http://schemas.microsoft.com/office/drawing/2014/main" id="{D8F7F995-757A-254F-253E-E0B95DE2DC54}"/>
              </a:ext>
            </a:extLst>
          </p:cNvPr>
          <p:cNvSpPr/>
          <p:nvPr/>
        </p:nvSpPr>
        <p:spPr>
          <a:xfrm>
            <a:off x="7447924" y="2415865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791;p11">
            <a:extLst>
              <a:ext uri="{FF2B5EF4-FFF2-40B4-BE49-F238E27FC236}">
                <a16:creationId xmlns:a16="http://schemas.microsoft.com/office/drawing/2014/main" id="{6335EDEA-9149-B7F1-FEBA-6E3800FCF175}"/>
              </a:ext>
            </a:extLst>
          </p:cNvPr>
          <p:cNvSpPr/>
          <p:nvPr/>
        </p:nvSpPr>
        <p:spPr>
          <a:xfrm>
            <a:off x="7763977" y="2421095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Google Shape;792;p11">
            <a:extLst>
              <a:ext uri="{FF2B5EF4-FFF2-40B4-BE49-F238E27FC236}">
                <a16:creationId xmlns:a16="http://schemas.microsoft.com/office/drawing/2014/main" id="{C6F565A6-34F5-CC48-15C9-00E748E86F04}"/>
              </a:ext>
            </a:extLst>
          </p:cNvPr>
          <p:cNvSpPr/>
          <p:nvPr/>
        </p:nvSpPr>
        <p:spPr>
          <a:xfrm>
            <a:off x="6552715" y="2415865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793;p11">
            <a:extLst>
              <a:ext uri="{FF2B5EF4-FFF2-40B4-BE49-F238E27FC236}">
                <a16:creationId xmlns:a16="http://schemas.microsoft.com/office/drawing/2014/main" id="{1C93E3D0-BEEC-0498-41B3-C8F79191A21C}"/>
              </a:ext>
            </a:extLst>
          </p:cNvPr>
          <p:cNvSpPr/>
          <p:nvPr/>
        </p:nvSpPr>
        <p:spPr>
          <a:xfrm>
            <a:off x="6851118" y="2708247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794;p11">
            <a:extLst>
              <a:ext uri="{FF2B5EF4-FFF2-40B4-BE49-F238E27FC236}">
                <a16:creationId xmlns:a16="http://schemas.microsoft.com/office/drawing/2014/main" id="{EBE40E54-FE5E-4550-7CF0-7B4EDA96EC8B}"/>
              </a:ext>
            </a:extLst>
          </p:cNvPr>
          <p:cNvSpPr/>
          <p:nvPr/>
        </p:nvSpPr>
        <p:spPr>
          <a:xfrm>
            <a:off x="7149521" y="2708247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Google Shape;795;p11">
            <a:extLst>
              <a:ext uri="{FF2B5EF4-FFF2-40B4-BE49-F238E27FC236}">
                <a16:creationId xmlns:a16="http://schemas.microsoft.com/office/drawing/2014/main" id="{11552BBA-740E-A00D-E27A-0DB0CF0D609D}"/>
              </a:ext>
            </a:extLst>
          </p:cNvPr>
          <p:cNvSpPr/>
          <p:nvPr/>
        </p:nvSpPr>
        <p:spPr>
          <a:xfrm>
            <a:off x="7447924" y="2708247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796;p11">
            <a:extLst>
              <a:ext uri="{FF2B5EF4-FFF2-40B4-BE49-F238E27FC236}">
                <a16:creationId xmlns:a16="http://schemas.microsoft.com/office/drawing/2014/main" id="{5C6FABD2-C779-4D76-C90F-9EA7B802CFBC}"/>
              </a:ext>
            </a:extLst>
          </p:cNvPr>
          <p:cNvSpPr/>
          <p:nvPr/>
        </p:nvSpPr>
        <p:spPr>
          <a:xfrm>
            <a:off x="7763977" y="2713477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797;p11">
            <a:extLst>
              <a:ext uri="{FF2B5EF4-FFF2-40B4-BE49-F238E27FC236}">
                <a16:creationId xmlns:a16="http://schemas.microsoft.com/office/drawing/2014/main" id="{5D55C36E-6828-0A1E-F2F9-631650F7797E}"/>
              </a:ext>
            </a:extLst>
          </p:cNvPr>
          <p:cNvSpPr/>
          <p:nvPr/>
        </p:nvSpPr>
        <p:spPr>
          <a:xfrm>
            <a:off x="6552715" y="2708247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798;p11">
            <a:extLst>
              <a:ext uri="{FF2B5EF4-FFF2-40B4-BE49-F238E27FC236}">
                <a16:creationId xmlns:a16="http://schemas.microsoft.com/office/drawing/2014/main" id="{C3D1BEE0-8EDD-94FF-A5E0-6A694899C46A}"/>
              </a:ext>
            </a:extLst>
          </p:cNvPr>
          <p:cNvSpPr/>
          <p:nvPr/>
        </p:nvSpPr>
        <p:spPr>
          <a:xfrm>
            <a:off x="6851118" y="2991388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799;p11">
            <a:extLst>
              <a:ext uri="{FF2B5EF4-FFF2-40B4-BE49-F238E27FC236}">
                <a16:creationId xmlns:a16="http://schemas.microsoft.com/office/drawing/2014/main" id="{59B07B7E-588D-68BA-A4F7-E8E51AA11483}"/>
              </a:ext>
            </a:extLst>
          </p:cNvPr>
          <p:cNvSpPr/>
          <p:nvPr/>
        </p:nvSpPr>
        <p:spPr>
          <a:xfrm>
            <a:off x="7149521" y="2991388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Google Shape;800;p11">
            <a:extLst>
              <a:ext uri="{FF2B5EF4-FFF2-40B4-BE49-F238E27FC236}">
                <a16:creationId xmlns:a16="http://schemas.microsoft.com/office/drawing/2014/main" id="{368DF975-77B0-F2C7-F71D-8129AEAF08E4}"/>
              </a:ext>
            </a:extLst>
          </p:cNvPr>
          <p:cNvSpPr/>
          <p:nvPr/>
        </p:nvSpPr>
        <p:spPr>
          <a:xfrm>
            <a:off x="7447924" y="2991388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Google Shape;801;p11">
            <a:extLst>
              <a:ext uri="{FF2B5EF4-FFF2-40B4-BE49-F238E27FC236}">
                <a16:creationId xmlns:a16="http://schemas.microsoft.com/office/drawing/2014/main" id="{BF0992B6-6C6F-99E4-A878-5E22B2791785}"/>
              </a:ext>
            </a:extLst>
          </p:cNvPr>
          <p:cNvSpPr/>
          <p:nvPr/>
        </p:nvSpPr>
        <p:spPr>
          <a:xfrm>
            <a:off x="7763977" y="2996618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802;p11">
            <a:extLst>
              <a:ext uri="{FF2B5EF4-FFF2-40B4-BE49-F238E27FC236}">
                <a16:creationId xmlns:a16="http://schemas.microsoft.com/office/drawing/2014/main" id="{9756BFF5-FF65-E312-3BED-563F67467A5E}"/>
              </a:ext>
            </a:extLst>
          </p:cNvPr>
          <p:cNvSpPr/>
          <p:nvPr/>
        </p:nvSpPr>
        <p:spPr>
          <a:xfrm>
            <a:off x="6552715" y="2991388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803;p11">
            <a:extLst>
              <a:ext uri="{FF2B5EF4-FFF2-40B4-BE49-F238E27FC236}">
                <a16:creationId xmlns:a16="http://schemas.microsoft.com/office/drawing/2014/main" id="{E88024B0-C905-934E-5D4C-1225125BA315}"/>
              </a:ext>
            </a:extLst>
          </p:cNvPr>
          <p:cNvSpPr/>
          <p:nvPr/>
        </p:nvSpPr>
        <p:spPr>
          <a:xfrm>
            <a:off x="7158402" y="3274151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804;p11">
            <a:extLst>
              <a:ext uri="{FF2B5EF4-FFF2-40B4-BE49-F238E27FC236}">
                <a16:creationId xmlns:a16="http://schemas.microsoft.com/office/drawing/2014/main" id="{58316F1A-B424-3B95-B938-6FCC99837739}"/>
              </a:ext>
            </a:extLst>
          </p:cNvPr>
          <p:cNvSpPr/>
          <p:nvPr/>
        </p:nvSpPr>
        <p:spPr>
          <a:xfrm>
            <a:off x="7456805" y="3274151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" name="Google Shape;805;p11">
            <a:extLst>
              <a:ext uri="{FF2B5EF4-FFF2-40B4-BE49-F238E27FC236}">
                <a16:creationId xmlns:a16="http://schemas.microsoft.com/office/drawing/2014/main" id="{987C42C8-7BA0-FC5A-105A-7A96E2321527}"/>
              </a:ext>
            </a:extLst>
          </p:cNvPr>
          <p:cNvSpPr/>
          <p:nvPr/>
        </p:nvSpPr>
        <p:spPr>
          <a:xfrm>
            <a:off x="7767563" y="3274151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" name="Google Shape;806;p11">
            <a:extLst>
              <a:ext uri="{FF2B5EF4-FFF2-40B4-BE49-F238E27FC236}">
                <a16:creationId xmlns:a16="http://schemas.microsoft.com/office/drawing/2014/main" id="{6D5A20DB-4C86-A7CB-D739-81F652FEC70C}"/>
              </a:ext>
            </a:extLst>
          </p:cNvPr>
          <p:cNvSpPr/>
          <p:nvPr/>
        </p:nvSpPr>
        <p:spPr>
          <a:xfrm>
            <a:off x="6859999" y="3274151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Google Shape;807;p11">
            <a:extLst>
              <a:ext uri="{FF2B5EF4-FFF2-40B4-BE49-F238E27FC236}">
                <a16:creationId xmlns:a16="http://schemas.microsoft.com/office/drawing/2014/main" id="{8E3DC59F-A33F-10C5-A585-CC0A054623E6}"/>
              </a:ext>
            </a:extLst>
          </p:cNvPr>
          <p:cNvSpPr/>
          <p:nvPr/>
        </p:nvSpPr>
        <p:spPr>
          <a:xfrm>
            <a:off x="6543981" y="3270031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808;p11">
            <a:extLst>
              <a:ext uri="{FF2B5EF4-FFF2-40B4-BE49-F238E27FC236}">
                <a16:creationId xmlns:a16="http://schemas.microsoft.com/office/drawing/2014/main" id="{ADC71B06-DDF2-9312-070F-A209D0ADA4A1}"/>
              </a:ext>
            </a:extLst>
          </p:cNvPr>
          <p:cNvSpPr/>
          <p:nvPr/>
        </p:nvSpPr>
        <p:spPr>
          <a:xfrm>
            <a:off x="7154816" y="3571763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809;p11">
            <a:extLst>
              <a:ext uri="{FF2B5EF4-FFF2-40B4-BE49-F238E27FC236}">
                <a16:creationId xmlns:a16="http://schemas.microsoft.com/office/drawing/2014/main" id="{3CD40483-C2F4-F536-3E15-FC6F1C862E36}"/>
              </a:ext>
            </a:extLst>
          </p:cNvPr>
          <p:cNvSpPr/>
          <p:nvPr/>
        </p:nvSpPr>
        <p:spPr>
          <a:xfrm>
            <a:off x="7453219" y="3571763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810;p11">
            <a:extLst>
              <a:ext uri="{FF2B5EF4-FFF2-40B4-BE49-F238E27FC236}">
                <a16:creationId xmlns:a16="http://schemas.microsoft.com/office/drawing/2014/main" id="{EA86B4B3-BC1F-4E1E-4397-92E40AA09714}"/>
              </a:ext>
            </a:extLst>
          </p:cNvPr>
          <p:cNvSpPr/>
          <p:nvPr/>
        </p:nvSpPr>
        <p:spPr>
          <a:xfrm>
            <a:off x="7763977" y="3571763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" name="Google Shape;811;p11">
            <a:extLst>
              <a:ext uri="{FF2B5EF4-FFF2-40B4-BE49-F238E27FC236}">
                <a16:creationId xmlns:a16="http://schemas.microsoft.com/office/drawing/2014/main" id="{776FEA7C-ACC5-4D52-461A-DEF6D5EA1272}"/>
              </a:ext>
            </a:extLst>
          </p:cNvPr>
          <p:cNvSpPr/>
          <p:nvPr/>
        </p:nvSpPr>
        <p:spPr>
          <a:xfrm>
            <a:off x="6856413" y="3571763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2" name="Google Shape;812;p11">
            <a:extLst>
              <a:ext uri="{FF2B5EF4-FFF2-40B4-BE49-F238E27FC236}">
                <a16:creationId xmlns:a16="http://schemas.microsoft.com/office/drawing/2014/main" id="{8BC3D5A2-FF88-5884-9789-968406946FA6}"/>
              </a:ext>
            </a:extLst>
          </p:cNvPr>
          <p:cNvSpPr/>
          <p:nvPr/>
        </p:nvSpPr>
        <p:spPr>
          <a:xfrm>
            <a:off x="6540395" y="3567643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3" name="Google Shape;813;p11">
            <a:extLst>
              <a:ext uri="{FF2B5EF4-FFF2-40B4-BE49-F238E27FC236}">
                <a16:creationId xmlns:a16="http://schemas.microsoft.com/office/drawing/2014/main" id="{56E82858-CA20-A51B-8DC2-11C418B7612A}"/>
              </a:ext>
            </a:extLst>
          </p:cNvPr>
          <p:cNvSpPr/>
          <p:nvPr/>
        </p:nvSpPr>
        <p:spPr>
          <a:xfrm>
            <a:off x="7162148" y="3890422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4" name="Google Shape;814;p11">
            <a:extLst>
              <a:ext uri="{FF2B5EF4-FFF2-40B4-BE49-F238E27FC236}">
                <a16:creationId xmlns:a16="http://schemas.microsoft.com/office/drawing/2014/main" id="{EFE0631F-8156-93B4-FD7E-EFCBD88BDF41}"/>
              </a:ext>
            </a:extLst>
          </p:cNvPr>
          <p:cNvSpPr/>
          <p:nvPr/>
        </p:nvSpPr>
        <p:spPr>
          <a:xfrm>
            <a:off x="7460551" y="3890422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7" name="Google Shape;815;p11">
            <a:extLst>
              <a:ext uri="{FF2B5EF4-FFF2-40B4-BE49-F238E27FC236}">
                <a16:creationId xmlns:a16="http://schemas.microsoft.com/office/drawing/2014/main" id="{4A4B6327-E4D7-D060-6CF0-3FDEDD637015}"/>
              </a:ext>
            </a:extLst>
          </p:cNvPr>
          <p:cNvSpPr/>
          <p:nvPr/>
        </p:nvSpPr>
        <p:spPr>
          <a:xfrm>
            <a:off x="7771309" y="3890422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8" name="Google Shape;816;p11">
            <a:extLst>
              <a:ext uri="{FF2B5EF4-FFF2-40B4-BE49-F238E27FC236}">
                <a16:creationId xmlns:a16="http://schemas.microsoft.com/office/drawing/2014/main" id="{74924EBF-9EB8-2EA0-2355-5E221F2A4624}"/>
              </a:ext>
            </a:extLst>
          </p:cNvPr>
          <p:cNvSpPr/>
          <p:nvPr/>
        </p:nvSpPr>
        <p:spPr>
          <a:xfrm>
            <a:off x="6863745" y="3890422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817;p11">
            <a:extLst>
              <a:ext uri="{FF2B5EF4-FFF2-40B4-BE49-F238E27FC236}">
                <a16:creationId xmlns:a16="http://schemas.microsoft.com/office/drawing/2014/main" id="{5581C6CC-0E52-43DF-09CB-AEDBFB346C35}"/>
              </a:ext>
            </a:extLst>
          </p:cNvPr>
          <p:cNvSpPr/>
          <p:nvPr/>
        </p:nvSpPr>
        <p:spPr>
          <a:xfrm>
            <a:off x="6547727" y="3886302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Google Shape;818;p11">
            <a:extLst>
              <a:ext uri="{FF2B5EF4-FFF2-40B4-BE49-F238E27FC236}">
                <a16:creationId xmlns:a16="http://schemas.microsoft.com/office/drawing/2014/main" id="{42C81D39-9072-2535-83E1-8965980BB3B3}"/>
              </a:ext>
            </a:extLst>
          </p:cNvPr>
          <p:cNvSpPr txBox="1"/>
          <p:nvPr/>
        </p:nvSpPr>
        <p:spPr>
          <a:xfrm>
            <a:off x="6393828" y="1874428"/>
            <a:ext cx="176488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New predictions</a:t>
            </a:r>
            <a:endParaRPr sz="14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819;p11">
            <a:extLst>
              <a:ext uri="{FF2B5EF4-FFF2-40B4-BE49-F238E27FC236}">
                <a16:creationId xmlns:a16="http://schemas.microsoft.com/office/drawing/2014/main" id="{6ED72435-F1BE-F8AE-44B0-90C512E88AF5}"/>
              </a:ext>
            </a:extLst>
          </p:cNvPr>
          <p:cNvSpPr txBox="1"/>
          <p:nvPr/>
        </p:nvSpPr>
        <p:spPr>
          <a:xfrm>
            <a:off x="7933495" y="2345099"/>
            <a:ext cx="84797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1</a:t>
            </a:r>
            <a:endParaRPr sz="1400"/>
          </a:p>
        </p:txBody>
      </p:sp>
      <p:sp>
        <p:nvSpPr>
          <p:cNvPr id="72" name="Google Shape;820;p11">
            <a:extLst>
              <a:ext uri="{FF2B5EF4-FFF2-40B4-BE49-F238E27FC236}">
                <a16:creationId xmlns:a16="http://schemas.microsoft.com/office/drawing/2014/main" id="{98B243CA-0D04-9243-37BC-F26F1D56CE4F}"/>
              </a:ext>
            </a:extLst>
          </p:cNvPr>
          <p:cNvSpPr txBox="1"/>
          <p:nvPr/>
        </p:nvSpPr>
        <p:spPr>
          <a:xfrm>
            <a:off x="7933495" y="2625691"/>
            <a:ext cx="84797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2</a:t>
            </a:r>
            <a:endParaRPr sz="1400"/>
          </a:p>
        </p:txBody>
      </p:sp>
      <p:sp>
        <p:nvSpPr>
          <p:cNvPr id="73" name="Google Shape;821;p11">
            <a:extLst>
              <a:ext uri="{FF2B5EF4-FFF2-40B4-BE49-F238E27FC236}">
                <a16:creationId xmlns:a16="http://schemas.microsoft.com/office/drawing/2014/main" id="{70D7D07D-C7EE-FFD4-E33E-3A9F6CE8A9B9}"/>
              </a:ext>
            </a:extLst>
          </p:cNvPr>
          <p:cNvSpPr txBox="1"/>
          <p:nvPr/>
        </p:nvSpPr>
        <p:spPr>
          <a:xfrm>
            <a:off x="7929441" y="2925141"/>
            <a:ext cx="89926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3</a:t>
            </a:r>
            <a:endParaRPr sz="1400"/>
          </a:p>
        </p:txBody>
      </p:sp>
      <p:sp>
        <p:nvSpPr>
          <p:cNvPr id="74" name="Google Shape;822;p11">
            <a:extLst>
              <a:ext uri="{FF2B5EF4-FFF2-40B4-BE49-F238E27FC236}">
                <a16:creationId xmlns:a16="http://schemas.microsoft.com/office/drawing/2014/main" id="{39EB7028-4B1E-8D67-CD14-CE20832AB4C4}"/>
              </a:ext>
            </a:extLst>
          </p:cNvPr>
          <p:cNvSpPr txBox="1"/>
          <p:nvPr/>
        </p:nvSpPr>
        <p:spPr>
          <a:xfrm>
            <a:off x="7937080" y="3207075"/>
            <a:ext cx="84797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4</a:t>
            </a:r>
            <a:endParaRPr sz="1400"/>
          </a:p>
        </p:txBody>
      </p:sp>
      <p:sp>
        <p:nvSpPr>
          <p:cNvPr id="75" name="Google Shape;823;p11">
            <a:extLst>
              <a:ext uri="{FF2B5EF4-FFF2-40B4-BE49-F238E27FC236}">
                <a16:creationId xmlns:a16="http://schemas.microsoft.com/office/drawing/2014/main" id="{E9A05B29-2846-215B-FF24-A7054F743D58}"/>
              </a:ext>
            </a:extLst>
          </p:cNvPr>
          <p:cNvSpPr txBox="1"/>
          <p:nvPr/>
        </p:nvSpPr>
        <p:spPr>
          <a:xfrm>
            <a:off x="7937080" y="3487667"/>
            <a:ext cx="84797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5</a:t>
            </a:r>
            <a:endParaRPr sz="1400"/>
          </a:p>
        </p:txBody>
      </p:sp>
      <p:sp>
        <p:nvSpPr>
          <p:cNvPr id="76" name="Google Shape;824;p11">
            <a:extLst>
              <a:ext uri="{FF2B5EF4-FFF2-40B4-BE49-F238E27FC236}">
                <a16:creationId xmlns:a16="http://schemas.microsoft.com/office/drawing/2014/main" id="{5C9CFFA4-7FA7-771C-B212-63E68EEA6779}"/>
              </a:ext>
            </a:extLst>
          </p:cNvPr>
          <p:cNvSpPr txBox="1"/>
          <p:nvPr/>
        </p:nvSpPr>
        <p:spPr>
          <a:xfrm>
            <a:off x="7933026" y="3787117"/>
            <a:ext cx="89926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6</a:t>
            </a:r>
            <a:endParaRPr sz="1400"/>
          </a:p>
        </p:txBody>
      </p:sp>
      <p:cxnSp>
        <p:nvCxnSpPr>
          <p:cNvPr id="77" name="Google Shape;825;p11">
            <a:extLst>
              <a:ext uri="{FF2B5EF4-FFF2-40B4-BE49-F238E27FC236}">
                <a16:creationId xmlns:a16="http://schemas.microsoft.com/office/drawing/2014/main" id="{526BA524-E49B-4A5D-D158-3D2E00054228}"/>
              </a:ext>
            </a:extLst>
          </p:cNvPr>
          <p:cNvCxnSpPr/>
          <p:nvPr/>
        </p:nvCxnSpPr>
        <p:spPr>
          <a:xfrm>
            <a:off x="8828705" y="3396314"/>
            <a:ext cx="1350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8" name="Google Shape;826;p11">
            <a:extLst>
              <a:ext uri="{FF2B5EF4-FFF2-40B4-BE49-F238E27FC236}">
                <a16:creationId xmlns:a16="http://schemas.microsoft.com/office/drawing/2014/main" id="{4818342E-590A-93EC-7CEA-DDF4C64C1F9D}"/>
              </a:ext>
            </a:extLst>
          </p:cNvPr>
          <p:cNvSpPr txBox="1"/>
          <p:nvPr/>
        </p:nvSpPr>
        <p:spPr>
          <a:xfrm>
            <a:off x="8758892" y="3121033"/>
            <a:ext cx="146286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Close to original </a:t>
            </a:r>
            <a:endParaRPr sz="1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     source?</a:t>
            </a:r>
            <a:endParaRPr sz="11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827;p11">
            <a:extLst>
              <a:ext uri="{FF2B5EF4-FFF2-40B4-BE49-F238E27FC236}">
                <a16:creationId xmlns:a16="http://schemas.microsoft.com/office/drawing/2014/main" id="{20A15577-3C28-E17E-A36E-80AE355D20CE}"/>
              </a:ext>
            </a:extLst>
          </p:cNvPr>
          <p:cNvSpPr/>
          <p:nvPr/>
        </p:nvSpPr>
        <p:spPr>
          <a:xfrm>
            <a:off x="6825391" y="4714512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0" name="Google Shape;828;p11">
            <a:extLst>
              <a:ext uri="{FF2B5EF4-FFF2-40B4-BE49-F238E27FC236}">
                <a16:creationId xmlns:a16="http://schemas.microsoft.com/office/drawing/2014/main" id="{83A6142A-DB02-A606-83CF-ABECD17F6108}"/>
              </a:ext>
            </a:extLst>
          </p:cNvPr>
          <p:cNvSpPr/>
          <p:nvPr/>
        </p:nvSpPr>
        <p:spPr>
          <a:xfrm>
            <a:off x="7123794" y="4714512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1" name="Google Shape;829;p11">
            <a:extLst>
              <a:ext uri="{FF2B5EF4-FFF2-40B4-BE49-F238E27FC236}">
                <a16:creationId xmlns:a16="http://schemas.microsoft.com/office/drawing/2014/main" id="{620D5A3B-18F0-0562-B51F-2ED6A88E5049}"/>
              </a:ext>
            </a:extLst>
          </p:cNvPr>
          <p:cNvSpPr/>
          <p:nvPr/>
        </p:nvSpPr>
        <p:spPr>
          <a:xfrm>
            <a:off x="7422197" y="4714512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" name="Google Shape;830;p11">
            <a:extLst>
              <a:ext uri="{FF2B5EF4-FFF2-40B4-BE49-F238E27FC236}">
                <a16:creationId xmlns:a16="http://schemas.microsoft.com/office/drawing/2014/main" id="{4858548D-6DAD-3BDF-6D83-3D8E8F25A5EC}"/>
              </a:ext>
            </a:extLst>
          </p:cNvPr>
          <p:cNvSpPr/>
          <p:nvPr/>
        </p:nvSpPr>
        <p:spPr>
          <a:xfrm>
            <a:off x="7738250" y="4719742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" name="Google Shape;831;p11">
            <a:extLst>
              <a:ext uri="{FF2B5EF4-FFF2-40B4-BE49-F238E27FC236}">
                <a16:creationId xmlns:a16="http://schemas.microsoft.com/office/drawing/2014/main" id="{7AC114FB-A3DF-67B9-20E9-DFAA0F54BD05}"/>
              </a:ext>
            </a:extLst>
          </p:cNvPr>
          <p:cNvSpPr/>
          <p:nvPr/>
        </p:nvSpPr>
        <p:spPr>
          <a:xfrm>
            <a:off x="6526988" y="4714512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4" name="Google Shape;832;p11">
            <a:extLst>
              <a:ext uri="{FF2B5EF4-FFF2-40B4-BE49-F238E27FC236}">
                <a16:creationId xmlns:a16="http://schemas.microsoft.com/office/drawing/2014/main" id="{0051C8D1-21FE-C046-9783-674E09B5775C}"/>
              </a:ext>
            </a:extLst>
          </p:cNvPr>
          <p:cNvSpPr/>
          <p:nvPr/>
        </p:nvSpPr>
        <p:spPr>
          <a:xfrm>
            <a:off x="7148741" y="5009409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5" name="Google Shape;833;p11">
            <a:extLst>
              <a:ext uri="{FF2B5EF4-FFF2-40B4-BE49-F238E27FC236}">
                <a16:creationId xmlns:a16="http://schemas.microsoft.com/office/drawing/2014/main" id="{4A01AC67-056B-FDA8-92DC-08DA43D4A8DB}"/>
              </a:ext>
            </a:extLst>
          </p:cNvPr>
          <p:cNvSpPr/>
          <p:nvPr/>
        </p:nvSpPr>
        <p:spPr>
          <a:xfrm>
            <a:off x="7447144" y="5009409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834;p11">
            <a:extLst>
              <a:ext uri="{FF2B5EF4-FFF2-40B4-BE49-F238E27FC236}">
                <a16:creationId xmlns:a16="http://schemas.microsoft.com/office/drawing/2014/main" id="{4F246848-591D-4B33-BCB7-55397C2C52E6}"/>
              </a:ext>
            </a:extLst>
          </p:cNvPr>
          <p:cNvSpPr/>
          <p:nvPr/>
        </p:nvSpPr>
        <p:spPr>
          <a:xfrm>
            <a:off x="7757902" y="5009409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7" name="Google Shape;835;p11">
            <a:extLst>
              <a:ext uri="{FF2B5EF4-FFF2-40B4-BE49-F238E27FC236}">
                <a16:creationId xmlns:a16="http://schemas.microsoft.com/office/drawing/2014/main" id="{E3EE7100-0DD7-D18B-FDD8-D86088341704}"/>
              </a:ext>
            </a:extLst>
          </p:cNvPr>
          <p:cNvSpPr/>
          <p:nvPr/>
        </p:nvSpPr>
        <p:spPr>
          <a:xfrm>
            <a:off x="6850338" y="5009409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8" name="Google Shape;836;p11">
            <a:extLst>
              <a:ext uri="{FF2B5EF4-FFF2-40B4-BE49-F238E27FC236}">
                <a16:creationId xmlns:a16="http://schemas.microsoft.com/office/drawing/2014/main" id="{0672902F-39D2-5333-CF13-9B65C038BD00}"/>
              </a:ext>
            </a:extLst>
          </p:cNvPr>
          <p:cNvSpPr/>
          <p:nvPr/>
        </p:nvSpPr>
        <p:spPr>
          <a:xfrm>
            <a:off x="6534320" y="5005289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9" name="Google Shape;837;p11">
            <a:extLst>
              <a:ext uri="{FF2B5EF4-FFF2-40B4-BE49-F238E27FC236}">
                <a16:creationId xmlns:a16="http://schemas.microsoft.com/office/drawing/2014/main" id="{278ADD0E-33F3-B3B3-087A-02668A6E658F}"/>
              </a:ext>
            </a:extLst>
          </p:cNvPr>
          <p:cNvSpPr txBox="1"/>
          <p:nvPr/>
        </p:nvSpPr>
        <p:spPr>
          <a:xfrm>
            <a:off x="7924090" y="4616397"/>
            <a:ext cx="98518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M</a:t>
            </a:r>
            <a:endParaRPr sz="1400"/>
          </a:p>
        </p:txBody>
      </p:sp>
      <p:sp>
        <p:nvSpPr>
          <p:cNvPr id="90" name="Google Shape;838;p11">
            <a:extLst>
              <a:ext uri="{FF2B5EF4-FFF2-40B4-BE49-F238E27FC236}">
                <a16:creationId xmlns:a16="http://schemas.microsoft.com/office/drawing/2014/main" id="{F5D4A632-12F6-507B-9D9C-AD171E1D2CB0}"/>
              </a:ext>
            </a:extLst>
          </p:cNvPr>
          <p:cNvSpPr txBox="1"/>
          <p:nvPr/>
        </p:nvSpPr>
        <p:spPr>
          <a:xfrm>
            <a:off x="7924091" y="4936490"/>
            <a:ext cx="89926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N</a:t>
            </a:r>
            <a:endParaRPr sz="1400"/>
          </a:p>
        </p:txBody>
      </p:sp>
      <p:sp>
        <p:nvSpPr>
          <p:cNvPr id="91" name="Google Shape;839;p11">
            <a:extLst>
              <a:ext uri="{FF2B5EF4-FFF2-40B4-BE49-F238E27FC236}">
                <a16:creationId xmlns:a16="http://schemas.microsoft.com/office/drawing/2014/main" id="{F67B6C59-4017-9FAB-4D03-E9AA1166695F}"/>
              </a:ext>
            </a:extLst>
          </p:cNvPr>
          <p:cNvSpPr txBox="1"/>
          <p:nvPr/>
        </p:nvSpPr>
        <p:spPr>
          <a:xfrm>
            <a:off x="6385746" y="4256551"/>
            <a:ext cx="253374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Original good predictions</a:t>
            </a:r>
            <a:endParaRPr sz="14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840;p11">
            <a:extLst>
              <a:ext uri="{FF2B5EF4-FFF2-40B4-BE49-F238E27FC236}">
                <a16:creationId xmlns:a16="http://schemas.microsoft.com/office/drawing/2014/main" id="{0522766C-8B80-9FA4-1D5B-D0017C25DC7D}"/>
              </a:ext>
            </a:extLst>
          </p:cNvPr>
          <p:cNvSpPr/>
          <p:nvPr/>
        </p:nvSpPr>
        <p:spPr>
          <a:xfrm>
            <a:off x="9677725" y="1900534"/>
            <a:ext cx="1320122" cy="1272600"/>
          </a:xfrm>
          <a:prstGeom prst="ellipse">
            <a:avLst/>
          </a:prstGeom>
          <a:solidFill>
            <a:srgbClr val="D5DB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3" name="Google Shape;841;p11">
            <a:extLst>
              <a:ext uri="{FF2B5EF4-FFF2-40B4-BE49-F238E27FC236}">
                <a16:creationId xmlns:a16="http://schemas.microsoft.com/office/drawing/2014/main" id="{82670F66-978E-62F6-1000-FD7D587D9CEE}"/>
              </a:ext>
            </a:extLst>
          </p:cNvPr>
          <p:cNvSpPr/>
          <p:nvPr/>
        </p:nvSpPr>
        <p:spPr>
          <a:xfrm>
            <a:off x="10256002" y="3357241"/>
            <a:ext cx="1320122" cy="1272600"/>
          </a:xfrm>
          <a:prstGeom prst="ellipse">
            <a:avLst/>
          </a:prstGeom>
          <a:solidFill>
            <a:srgbClr val="AEABA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4" name="Google Shape;842;p11">
            <a:extLst>
              <a:ext uri="{FF2B5EF4-FFF2-40B4-BE49-F238E27FC236}">
                <a16:creationId xmlns:a16="http://schemas.microsoft.com/office/drawing/2014/main" id="{793F70DB-E800-A569-8FA5-F7162ABA0A3F}"/>
              </a:ext>
            </a:extLst>
          </p:cNvPr>
          <p:cNvSpPr txBox="1"/>
          <p:nvPr/>
        </p:nvSpPr>
        <p:spPr>
          <a:xfrm>
            <a:off x="10128299" y="2346300"/>
            <a:ext cx="4388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M</a:t>
            </a:r>
            <a:endParaRPr sz="14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5" name="Google Shape;843;p11">
            <a:extLst>
              <a:ext uri="{FF2B5EF4-FFF2-40B4-BE49-F238E27FC236}">
                <a16:creationId xmlns:a16="http://schemas.microsoft.com/office/drawing/2014/main" id="{C733D672-7603-035F-7692-7C4C1F331D13}"/>
              </a:ext>
            </a:extLst>
          </p:cNvPr>
          <p:cNvSpPr txBox="1"/>
          <p:nvPr/>
        </p:nvSpPr>
        <p:spPr>
          <a:xfrm>
            <a:off x="10708814" y="3794540"/>
            <a:ext cx="4388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N</a:t>
            </a:r>
            <a:endParaRPr sz="14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8" name="Google Shape;844;p11">
            <a:extLst>
              <a:ext uri="{FF2B5EF4-FFF2-40B4-BE49-F238E27FC236}">
                <a16:creationId xmlns:a16="http://schemas.microsoft.com/office/drawing/2014/main" id="{4E4BF584-E874-9F10-7993-6507C64C7147}"/>
              </a:ext>
            </a:extLst>
          </p:cNvPr>
          <p:cNvSpPr txBox="1"/>
          <p:nvPr/>
        </p:nvSpPr>
        <p:spPr>
          <a:xfrm>
            <a:off x="10128299" y="1981534"/>
            <a:ext cx="43805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S2</a:t>
            </a:r>
            <a:endParaRPr sz="1400"/>
          </a:p>
        </p:txBody>
      </p:sp>
      <p:sp>
        <p:nvSpPr>
          <p:cNvPr id="129" name="Google Shape;845;p11">
            <a:extLst>
              <a:ext uri="{FF2B5EF4-FFF2-40B4-BE49-F238E27FC236}">
                <a16:creationId xmlns:a16="http://schemas.microsoft.com/office/drawing/2014/main" id="{A606E2E2-CECC-DE35-BC22-5BB123487C4F}"/>
              </a:ext>
            </a:extLst>
          </p:cNvPr>
          <p:cNvSpPr txBox="1"/>
          <p:nvPr/>
        </p:nvSpPr>
        <p:spPr>
          <a:xfrm>
            <a:off x="11478693" y="2192244"/>
            <a:ext cx="43805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S3</a:t>
            </a:r>
            <a:endParaRPr sz="1400"/>
          </a:p>
        </p:txBody>
      </p:sp>
      <p:sp>
        <p:nvSpPr>
          <p:cNvPr id="130" name="Google Shape;846;p11">
            <a:extLst>
              <a:ext uri="{FF2B5EF4-FFF2-40B4-BE49-F238E27FC236}">
                <a16:creationId xmlns:a16="http://schemas.microsoft.com/office/drawing/2014/main" id="{20E6B833-52E9-5976-AFFC-0333F9E18A94}"/>
              </a:ext>
            </a:extLst>
          </p:cNvPr>
          <p:cNvSpPr txBox="1"/>
          <p:nvPr/>
        </p:nvSpPr>
        <p:spPr>
          <a:xfrm>
            <a:off x="10646459" y="1525269"/>
            <a:ext cx="43805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S1</a:t>
            </a:r>
            <a:endParaRPr sz="1400"/>
          </a:p>
        </p:txBody>
      </p:sp>
      <p:sp>
        <p:nvSpPr>
          <p:cNvPr id="131" name="Google Shape;847;p11">
            <a:extLst>
              <a:ext uri="{FF2B5EF4-FFF2-40B4-BE49-F238E27FC236}">
                <a16:creationId xmlns:a16="http://schemas.microsoft.com/office/drawing/2014/main" id="{590F680B-F66A-8C81-4063-965FF3D96058}"/>
              </a:ext>
            </a:extLst>
          </p:cNvPr>
          <p:cNvSpPr txBox="1"/>
          <p:nvPr/>
        </p:nvSpPr>
        <p:spPr>
          <a:xfrm>
            <a:off x="11441252" y="2894489"/>
            <a:ext cx="43805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S4</a:t>
            </a:r>
            <a:endParaRPr sz="1400"/>
          </a:p>
        </p:txBody>
      </p:sp>
      <p:sp>
        <p:nvSpPr>
          <p:cNvPr id="132" name="Google Shape;848;p11">
            <a:extLst>
              <a:ext uri="{FF2B5EF4-FFF2-40B4-BE49-F238E27FC236}">
                <a16:creationId xmlns:a16="http://schemas.microsoft.com/office/drawing/2014/main" id="{C77C3DF6-3886-6477-DC26-0CE99B440165}"/>
              </a:ext>
            </a:extLst>
          </p:cNvPr>
          <p:cNvSpPr txBox="1"/>
          <p:nvPr/>
        </p:nvSpPr>
        <p:spPr>
          <a:xfrm>
            <a:off x="10216945" y="3852098"/>
            <a:ext cx="43805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S5</a:t>
            </a:r>
            <a:endParaRPr sz="1400"/>
          </a:p>
        </p:txBody>
      </p:sp>
      <p:sp>
        <p:nvSpPr>
          <p:cNvPr id="133" name="Google Shape;849;p11">
            <a:extLst>
              <a:ext uri="{FF2B5EF4-FFF2-40B4-BE49-F238E27FC236}">
                <a16:creationId xmlns:a16="http://schemas.microsoft.com/office/drawing/2014/main" id="{0AFD0755-D6E2-7F92-4AE2-B4B1174A9AB4}"/>
              </a:ext>
            </a:extLst>
          </p:cNvPr>
          <p:cNvSpPr txBox="1"/>
          <p:nvPr/>
        </p:nvSpPr>
        <p:spPr>
          <a:xfrm>
            <a:off x="10903072" y="4133262"/>
            <a:ext cx="43805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S6</a:t>
            </a:r>
            <a:endParaRPr sz="1400"/>
          </a:p>
        </p:txBody>
      </p:sp>
      <p:cxnSp>
        <p:nvCxnSpPr>
          <p:cNvPr id="134" name="Google Shape;850;p11">
            <a:extLst>
              <a:ext uri="{FF2B5EF4-FFF2-40B4-BE49-F238E27FC236}">
                <a16:creationId xmlns:a16="http://schemas.microsoft.com/office/drawing/2014/main" id="{75974D48-183F-A65F-F082-4BE22644A881}"/>
              </a:ext>
            </a:extLst>
          </p:cNvPr>
          <p:cNvCxnSpPr/>
          <p:nvPr/>
        </p:nvCxnSpPr>
        <p:spPr>
          <a:xfrm>
            <a:off x="10335353" y="2218891"/>
            <a:ext cx="0" cy="27984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851;p11">
            <a:extLst>
              <a:ext uri="{FF2B5EF4-FFF2-40B4-BE49-F238E27FC236}">
                <a16:creationId xmlns:a16="http://schemas.microsoft.com/office/drawing/2014/main" id="{6D37E2D6-F08D-8AC2-9D2D-B8CC08EE2608}"/>
              </a:ext>
            </a:extLst>
          </p:cNvPr>
          <p:cNvCxnSpPr/>
          <p:nvPr/>
        </p:nvCxnSpPr>
        <p:spPr>
          <a:xfrm flipH="1">
            <a:off x="10479036" y="1833381"/>
            <a:ext cx="271258" cy="60998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Dot"/>
            <a:miter lim="800000"/>
            <a:headEnd type="none" w="sm" len="sm"/>
            <a:tailEnd type="none" w="sm" len="sm"/>
          </a:ln>
        </p:spPr>
      </p:cxnSp>
      <p:cxnSp>
        <p:nvCxnSpPr>
          <p:cNvPr id="136" name="Google Shape;852;p11">
            <a:extLst>
              <a:ext uri="{FF2B5EF4-FFF2-40B4-BE49-F238E27FC236}">
                <a16:creationId xmlns:a16="http://schemas.microsoft.com/office/drawing/2014/main" id="{A40E3D48-F469-F7D1-DC3D-4B84EE975B4C}"/>
              </a:ext>
            </a:extLst>
          </p:cNvPr>
          <p:cNvCxnSpPr/>
          <p:nvPr/>
        </p:nvCxnSpPr>
        <p:spPr>
          <a:xfrm flipH="1">
            <a:off x="10917166" y="3202601"/>
            <a:ext cx="575051" cy="65813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Dot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853;p11">
            <a:extLst>
              <a:ext uri="{FF2B5EF4-FFF2-40B4-BE49-F238E27FC236}">
                <a16:creationId xmlns:a16="http://schemas.microsoft.com/office/drawing/2014/main" id="{27D3D0A0-AF55-11F8-D377-7924F1E25FE9}"/>
              </a:ext>
            </a:extLst>
          </p:cNvPr>
          <p:cNvCxnSpPr/>
          <p:nvPr/>
        </p:nvCxnSpPr>
        <p:spPr>
          <a:xfrm>
            <a:off x="10961167" y="4079381"/>
            <a:ext cx="46468" cy="14882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854;p11">
            <a:extLst>
              <a:ext uri="{FF2B5EF4-FFF2-40B4-BE49-F238E27FC236}">
                <a16:creationId xmlns:a16="http://schemas.microsoft.com/office/drawing/2014/main" id="{F4E56EE2-3A70-C0AA-F6F9-F10BE2AB8C49}"/>
              </a:ext>
            </a:extLst>
          </p:cNvPr>
          <p:cNvCxnSpPr>
            <a:stCxn id="129" idx="1"/>
          </p:cNvCxnSpPr>
          <p:nvPr/>
        </p:nvCxnSpPr>
        <p:spPr>
          <a:xfrm flipH="1">
            <a:off x="10466493" y="2323029"/>
            <a:ext cx="1012200" cy="22397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Dot"/>
            <a:miter lim="800000"/>
            <a:headEnd type="none" w="sm" len="sm"/>
            <a:tailEnd type="none" w="sm" len="sm"/>
          </a:ln>
        </p:spPr>
      </p:cxnSp>
      <p:sp>
        <p:nvSpPr>
          <p:cNvPr id="139" name="Google Shape;855;p11">
            <a:extLst>
              <a:ext uri="{FF2B5EF4-FFF2-40B4-BE49-F238E27FC236}">
                <a16:creationId xmlns:a16="http://schemas.microsoft.com/office/drawing/2014/main" id="{D7D9E610-2CA4-13F3-D75F-BE9724FD94BF}"/>
              </a:ext>
            </a:extLst>
          </p:cNvPr>
          <p:cNvSpPr txBox="1"/>
          <p:nvPr/>
        </p:nvSpPr>
        <p:spPr>
          <a:xfrm>
            <a:off x="9643482" y="1965605"/>
            <a:ext cx="86979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Close</a:t>
            </a:r>
            <a:endParaRPr sz="1100" b="1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0" name="Google Shape;856;p11">
            <a:extLst>
              <a:ext uri="{FF2B5EF4-FFF2-40B4-BE49-F238E27FC236}">
                <a16:creationId xmlns:a16="http://schemas.microsoft.com/office/drawing/2014/main" id="{C7AD35F9-7FCA-A961-1F99-5D4E8AF3802E}"/>
              </a:ext>
            </a:extLst>
          </p:cNvPr>
          <p:cNvSpPr txBox="1"/>
          <p:nvPr/>
        </p:nvSpPr>
        <p:spPr>
          <a:xfrm>
            <a:off x="11154467" y="4153795"/>
            <a:ext cx="86979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Close</a:t>
            </a:r>
            <a:endParaRPr sz="1100" b="1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857;p11">
            <a:extLst>
              <a:ext uri="{FF2B5EF4-FFF2-40B4-BE49-F238E27FC236}">
                <a16:creationId xmlns:a16="http://schemas.microsoft.com/office/drawing/2014/main" id="{CE48FD4E-A0FA-75E4-0ECD-4E240DDA1A91}"/>
              </a:ext>
            </a:extLst>
          </p:cNvPr>
          <p:cNvCxnSpPr/>
          <p:nvPr/>
        </p:nvCxnSpPr>
        <p:spPr>
          <a:xfrm>
            <a:off x="10855866" y="4708183"/>
            <a:ext cx="0" cy="948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2" name="Google Shape;858;p11">
            <a:extLst>
              <a:ext uri="{FF2B5EF4-FFF2-40B4-BE49-F238E27FC236}">
                <a16:creationId xmlns:a16="http://schemas.microsoft.com/office/drawing/2014/main" id="{7F7A67AE-BE30-756E-46A4-DD25C250CBCB}"/>
              </a:ext>
            </a:extLst>
          </p:cNvPr>
          <p:cNvSpPr txBox="1"/>
          <p:nvPr/>
        </p:nvSpPr>
        <p:spPr>
          <a:xfrm>
            <a:off x="10822533" y="5018758"/>
            <a:ext cx="1462867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Add arrivals</a:t>
            </a:r>
            <a:endParaRPr sz="11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3" name="Google Shape;859;p11">
            <a:extLst>
              <a:ext uri="{FF2B5EF4-FFF2-40B4-BE49-F238E27FC236}">
                <a16:creationId xmlns:a16="http://schemas.microsoft.com/office/drawing/2014/main" id="{22464BFD-9FB9-F963-D29D-AC98EB1CD908}"/>
              </a:ext>
            </a:extLst>
          </p:cNvPr>
          <p:cNvCxnSpPr/>
          <p:nvPr/>
        </p:nvCxnSpPr>
        <p:spPr>
          <a:xfrm flipH="1">
            <a:off x="10515332" y="3976237"/>
            <a:ext cx="256671" cy="4314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860;p11">
            <a:extLst>
              <a:ext uri="{FF2B5EF4-FFF2-40B4-BE49-F238E27FC236}">
                <a16:creationId xmlns:a16="http://schemas.microsoft.com/office/drawing/2014/main" id="{6FB75E63-91A2-5861-A3A8-A359A53C2E36}"/>
              </a:ext>
            </a:extLst>
          </p:cNvPr>
          <p:cNvSpPr txBox="1"/>
          <p:nvPr/>
        </p:nvSpPr>
        <p:spPr>
          <a:xfrm>
            <a:off x="9733899" y="3852433"/>
            <a:ext cx="86979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Close</a:t>
            </a:r>
            <a:endParaRPr sz="1100" b="1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5" name="Google Shape;861;p11">
            <a:extLst>
              <a:ext uri="{FF2B5EF4-FFF2-40B4-BE49-F238E27FC236}">
                <a16:creationId xmlns:a16="http://schemas.microsoft.com/office/drawing/2014/main" id="{4D891CB2-1339-4E66-A059-641056236C1E}"/>
              </a:ext>
            </a:extLst>
          </p:cNvPr>
          <p:cNvSpPr/>
          <p:nvPr/>
        </p:nvSpPr>
        <p:spPr>
          <a:xfrm>
            <a:off x="9242261" y="5821989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4" name="Google Shape;862;p11">
            <a:extLst>
              <a:ext uri="{FF2B5EF4-FFF2-40B4-BE49-F238E27FC236}">
                <a16:creationId xmlns:a16="http://schemas.microsoft.com/office/drawing/2014/main" id="{EB20FB64-D5DF-473D-856F-115C7269C5E4}"/>
              </a:ext>
            </a:extLst>
          </p:cNvPr>
          <p:cNvSpPr/>
          <p:nvPr/>
        </p:nvSpPr>
        <p:spPr>
          <a:xfrm>
            <a:off x="9540664" y="5821989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5" name="Google Shape;863;p11">
            <a:extLst>
              <a:ext uri="{FF2B5EF4-FFF2-40B4-BE49-F238E27FC236}">
                <a16:creationId xmlns:a16="http://schemas.microsoft.com/office/drawing/2014/main" id="{1A994598-F850-7F53-9E86-FFF72D5FE8C9}"/>
              </a:ext>
            </a:extLst>
          </p:cNvPr>
          <p:cNvSpPr/>
          <p:nvPr/>
        </p:nvSpPr>
        <p:spPr>
          <a:xfrm>
            <a:off x="9839067" y="5821989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6" name="Google Shape;864;p11">
            <a:extLst>
              <a:ext uri="{FF2B5EF4-FFF2-40B4-BE49-F238E27FC236}">
                <a16:creationId xmlns:a16="http://schemas.microsoft.com/office/drawing/2014/main" id="{2ADF2C50-5D3F-81B6-F5B6-9E55F9466B6D}"/>
              </a:ext>
            </a:extLst>
          </p:cNvPr>
          <p:cNvSpPr/>
          <p:nvPr/>
        </p:nvSpPr>
        <p:spPr>
          <a:xfrm>
            <a:off x="10155120" y="5827219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7" name="Google Shape;865;p11">
            <a:extLst>
              <a:ext uri="{FF2B5EF4-FFF2-40B4-BE49-F238E27FC236}">
                <a16:creationId xmlns:a16="http://schemas.microsoft.com/office/drawing/2014/main" id="{A55AC022-D34F-B7F6-7B27-526ED513A1F0}"/>
              </a:ext>
            </a:extLst>
          </p:cNvPr>
          <p:cNvSpPr/>
          <p:nvPr/>
        </p:nvSpPr>
        <p:spPr>
          <a:xfrm>
            <a:off x="8943858" y="5821989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8" name="Google Shape;866;p11">
            <a:extLst>
              <a:ext uri="{FF2B5EF4-FFF2-40B4-BE49-F238E27FC236}">
                <a16:creationId xmlns:a16="http://schemas.microsoft.com/office/drawing/2014/main" id="{C8974756-CFD6-3E98-FBCE-A7B17AB67B19}"/>
              </a:ext>
            </a:extLst>
          </p:cNvPr>
          <p:cNvSpPr/>
          <p:nvPr/>
        </p:nvSpPr>
        <p:spPr>
          <a:xfrm>
            <a:off x="9565611" y="6116886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9" name="Google Shape;867;p11">
            <a:extLst>
              <a:ext uri="{FF2B5EF4-FFF2-40B4-BE49-F238E27FC236}">
                <a16:creationId xmlns:a16="http://schemas.microsoft.com/office/drawing/2014/main" id="{8FD8552C-499B-4DA0-141E-E11DAD2F0CBC}"/>
              </a:ext>
            </a:extLst>
          </p:cNvPr>
          <p:cNvSpPr/>
          <p:nvPr/>
        </p:nvSpPr>
        <p:spPr>
          <a:xfrm>
            <a:off x="9864014" y="6116886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0" name="Google Shape;868;p11">
            <a:extLst>
              <a:ext uri="{FF2B5EF4-FFF2-40B4-BE49-F238E27FC236}">
                <a16:creationId xmlns:a16="http://schemas.microsoft.com/office/drawing/2014/main" id="{3AB56B8F-7F91-5EF8-1E40-F6F66AB892E6}"/>
              </a:ext>
            </a:extLst>
          </p:cNvPr>
          <p:cNvSpPr/>
          <p:nvPr/>
        </p:nvSpPr>
        <p:spPr>
          <a:xfrm>
            <a:off x="10171899" y="6107067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1" name="Google Shape;869;p11">
            <a:extLst>
              <a:ext uri="{FF2B5EF4-FFF2-40B4-BE49-F238E27FC236}">
                <a16:creationId xmlns:a16="http://schemas.microsoft.com/office/drawing/2014/main" id="{504A63B9-B3AC-5372-1800-F4D3FF09C3DE}"/>
              </a:ext>
            </a:extLst>
          </p:cNvPr>
          <p:cNvSpPr/>
          <p:nvPr/>
        </p:nvSpPr>
        <p:spPr>
          <a:xfrm>
            <a:off x="9267208" y="6116886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2" name="Google Shape;870;p11">
            <a:extLst>
              <a:ext uri="{FF2B5EF4-FFF2-40B4-BE49-F238E27FC236}">
                <a16:creationId xmlns:a16="http://schemas.microsoft.com/office/drawing/2014/main" id="{1578C4BE-C7D3-3CC3-5AFE-E598E6897ADC}"/>
              </a:ext>
            </a:extLst>
          </p:cNvPr>
          <p:cNvSpPr/>
          <p:nvPr/>
        </p:nvSpPr>
        <p:spPr>
          <a:xfrm>
            <a:off x="8951190" y="6112766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3" name="Google Shape;871;p11">
            <a:extLst>
              <a:ext uri="{FF2B5EF4-FFF2-40B4-BE49-F238E27FC236}">
                <a16:creationId xmlns:a16="http://schemas.microsoft.com/office/drawing/2014/main" id="{FEE7F575-276F-7784-6312-2AEF6EAD1638}"/>
              </a:ext>
            </a:extLst>
          </p:cNvPr>
          <p:cNvSpPr txBox="1"/>
          <p:nvPr/>
        </p:nvSpPr>
        <p:spPr>
          <a:xfrm>
            <a:off x="10986257" y="5696793"/>
            <a:ext cx="98518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M</a:t>
            </a:r>
            <a:endParaRPr sz="1400"/>
          </a:p>
        </p:txBody>
      </p:sp>
      <p:sp>
        <p:nvSpPr>
          <p:cNvPr id="194" name="Google Shape;872;p11">
            <a:extLst>
              <a:ext uri="{FF2B5EF4-FFF2-40B4-BE49-F238E27FC236}">
                <a16:creationId xmlns:a16="http://schemas.microsoft.com/office/drawing/2014/main" id="{D31B81FB-E4F3-BE4E-DA4F-1A542F534311}"/>
              </a:ext>
            </a:extLst>
          </p:cNvPr>
          <p:cNvSpPr txBox="1"/>
          <p:nvPr/>
        </p:nvSpPr>
        <p:spPr>
          <a:xfrm>
            <a:off x="10986258" y="6016886"/>
            <a:ext cx="89926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N</a:t>
            </a:r>
            <a:endParaRPr sz="1400"/>
          </a:p>
        </p:txBody>
      </p:sp>
      <p:sp>
        <p:nvSpPr>
          <p:cNvPr id="195" name="Google Shape;873;p11">
            <a:extLst>
              <a:ext uri="{FF2B5EF4-FFF2-40B4-BE49-F238E27FC236}">
                <a16:creationId xmlns:a16="http://schemas.microsoft.com/office/drawing/2014/main" id="{44B30FF0-B029-C564-74B0-7AA5ADD1DD58}"/>
              </a:ext>
            </a:extLst>
          </p:cNvPr>
          <p:cNvSpPr/>
          <p:nvPr/>
        </p:nvSpPr>
        <p:spPr>
          <a:xfrm>
            <a:off x="10465010" y="5821406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6" name="Google Shape;874;p11">
            <a:extLst>
              <a:ext uri="{FF2B5EF4-FFF2-40B4-BE49-F238E27FC236}">
                <a16:creationId xmlns:a16="http://schemas.microsoft.com/office/drawing/2014/main" id="{3310F197-0BE1-C3A4-1AB5-1AD7B0A8F593}"/>
              </a:ext>
            </a:extLst>
          </p:cNvPr>
          <p:cNvSpPr/>
          <p:nvPr/>
        </p:nvSpPr>
        <p:spPr>
          <a:xfrm>
            <a:off x="10465010" y="6116886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7" name="Google Shape;875;p11">
            <a:extLst>
              <a:ext uri="{FF2B5EF4-FFF2-40B4-BE49-F238E27FC236}">
                <a16:creationId xmlns:a16="http://schemas.microsoft.com/office/drawing/2014/main" id="{1A2EE93E-9AFA-3B38-3EDA-C6B9006806BC}"/>
              </a:ext>
            </a:extLst>
          </p:cNvPr>
          <p:cNvSpPr/>
          <p:nvPr/>
        </p:nvSpPr>
        <p:spPr>
          <a:xfrm>
            <a:off x="10774334" y="6115083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625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E22366-F943-DEAF-6DEA-43A5663AFB1C}"/>
              </a:ext>
            </a:extLst>
          </p:cNvPr>
          <p:cNvSpPr/>
          <p:nvPr/>
        </p:nvSpPr>
        <p:spPr>
          <a:xfrm>
            <a:off x="283194" y="911355"/>
            <a:ext cx="11659210" cy="5613732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2" name="Google Shape;466;p6">
            <a:extLst>
              <a:ext uri="{FF2B5EF4-FFF2-40B4-BE49-F238E27FC236}">
                <a16:creationId xmlns:a16="http://schemas.microsoft.com/office/drawing/2014/main" id="{95F329DA-57B4-76E4-61DF-C788513041F0}"/>
              </a:ext>
            </a:extLst>
          </p:cNvPr>
          <p:cNvSpPr/>
          <p:nvPr/>
        </p:nvSpPr>
        <p:spPr>
          <a:xfrm>
            <a:off x="646389" y="1460283"/>
            <a:ext cx="2483450" cy="402547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Google Shape;467;p6">
            <a:extLst>
              <a:ext uri="{FF2B5EF4-FFF2-40B4-BE49-F238E27FC236}">
                <a16:creationId xmlns:a16="http://schemas.microsoft.com/office/drawing/2014/main" id="{4039FA7F-4281-9D00-C2DF-730F9B12F1A1}"/>
              </a:ext>
            </a:extLst>
          </p:cNvPr>
          <p:cNvSpPr/>
          <p:nvPr/>
        </p:nvSpPr>
        <p:spPr>
          <a:xfrm>
            <a:off x="636954" y="1418194"/>
            <a:ext cx="2492885" cy="288766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468;p6">
            <a:extLst>
              <a:ext uri="{FF2B5EF4-FFF2-40B4-BE49-F238E27FC236}">
                <a16:creationId xmlns:a16="http://schemas.microsoft.com/office/drawing/2014/main" id="{81903320-B43B-F71F-19F2-FDE44B52AD0C}"/>
              </a:ext>
            </a:extLst>
          </p:cNvPr>
          <p:cNvSpPr txBox="1"/>
          <p:nvPr/>
        </p:nvSpPr>
        <p:spPr>
          <a:xfrm>
            <a:off x="883329" y="1424838"/>
            <a:ext cx="196451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Beam Preparation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469;p6">
            <a:extLst>
              <a:ext uri="{FF2B5EF4-FFF2-40B4-BE49-F238E27FC236}">
                <a16:creationId xmlns:a16="http://schemas.microsoft.com/office/drawing/2014/main" id="{EEA2EA49-E762-4B56-6570-F803A2FA738C}"/>
              </a:ext>
            </a:extLst>
          </p:cNvPr>
          <p:cNvSpPr/>
          <p:nvPr/>
        </p:nvSpPr>
        <p:spPr>
          <a:xfrm>
            <a:off x="788049" y="1831353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Google Shape;470;p6">
            <a:extLst>
              <a:ext uri="{FF2B5EF4-FFF2-40B4-BE49-F238E27FC236}">
                <a16:creationId xmlns:a16="http://schemas.microsoft.com/office/drawing/2014/main" id="{3926F708-DD9D-FA13-13A0-216DC03A1095}"/>
              </a:ext>
            </a:extLst>
          </p:cNvPr>
          <p:cNvSpPr txBox="1"/>
          <p:nvPr/>
        </p:nvSpPr>
        <p:spPr>
          <a:xfrm>
            <a:off x="788049" y="1827986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Load DML Predictions (pred_results, arid_pool)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471;p6">
            <a:extLst>
              <a:ext uri="{FF2B5EF4-FFF2-40B4-BE49-F238E27FC236}">
                <a16:creationId xmlns:a16="http://schemas.microsoft.com/office/drawing/2014/main" id="{36D1CF05-5D61-5D76-AC48-F58FE910A14A}"/>
              </a:ext>
            </a:extLst>
          </p:cNvPr>
          <p:cNvSpPr/>
          <p:nvPr/>
        </p:nvSpPr>
        <p:spPr>
          <a:xfrm>
            <a:off x="788049" y="2576314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6" name="Google Shape;472;p6">
            <a:extLst>
              <a:ext uri="{FF2B5EF4-FFF2-40B4-BE49-F238E27FC236}">
                <a16:creationId xmlns:a16="http://schemas.microsoft.com/office/drawing/2014/main" id="{05CB3AC5-7BC4-FC0C-A1EF-69AC1ABC7D9C}"/>
              </a:ext>
            </a:extLst>
          </p:cNvPr>
          <p:cNvSpPr txBox="1"/>
          <p:nvPr/>
        </p:nvSpPr>
        <p:spPr>
          <a:xfrm>
            <a:off x="788049" y="2606447"/>
            <a:ext cx="228670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Prepare Initial Beam List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(Beams with top scores)</a:t>
            </a:r>
            <a:endParaRPr sz="1300"/>
          </a:p>
        </p:txBody>
      </p:sp>
      <p:sp>
        <p:nvSpPr>
          <p:cNvPr id="57" name="Google Shape;473;p6">
            <a:extLst>
              <a:ext uri="{FF2B5EF4-FFF2-40B4-BE49-F238E27FC236}">
                <a16:creationId xmlns:a16="http://schemas.microsoft.com/office/drawing/2014/main" id="{66985F7A-88A2-4D04-3FE4-00325D050F4A}"/>
              </a:ext>
            </a:extLst>
          </p:cNvPr>
          <p:cNvSpPr/>
          <p:nvPr/>
        </p:nvSpPr>
        <p:spPr>
          <a:xfrm>
            <a:off x="725233" y="3343231"/>
            <a:ext cx="2284464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" name="Google Shape;474;p6">
            <a:extLst>
              <a:ext uri="{FF2B5EF4-FFF2-40B4-BE49-F238E27FC236}">
                <a16:creationId xmlns:a16="http://schemas.microsoft.com/office/drawing/2014/main" id="{8FF43B10-76E3-CB43-B3B9-116A1382DA84}"/>
              </a:ext>
            </a:extLst>
          </p:cNvPr>
          <p:cNvSpPr txBox="1"/>
          <p:nvPr/>
        </p:nvSpPr>
        <p:spPr>
          <a:xfrm>
            <a:off x="679896" y="3343231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Sort Beams by Stations (higher probability matters)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475;p6">
            <a:extLst>
              <a:ext uri="{FF2B5EF4-FFF2-40B4-BE49-F238E27FC236}">
                <a16:creationId xmlns:a16="http://schemas.microsoft.com/office/drawing/2014/main" id="{2A6290D9-56AF-DB77-2A08-5977E85A1B72}"/>
              </a:ext>
            </a:extLst>
          </p:cNvPr>
          <p:cNvSpPr/>
          <p:nvPr/>
        </p:nvSpPr>
        <p:spPr>
          <a:xfrm>
            <a:off x="706351" y="4083244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Google Shape;476;p6">
            <a:extLst>
              <a:ext uri="{FF2B5EF4-FFF2-40B4-BE49-F238E27FC236}">
                <a16:creationId xmlns:a16="http://schemas.microsoft.com/office/drawing/2014/main" id="{929CDC7B-5694-4C5C-380E-107D17A15F91}"/>
              </a:ext>
            </a:extLst>
          </p:cNvPr>
          <p:cNvSpPr txBox="1"/>
          <p:nvPr/>
        </p:nvSpPr>
        <p:spPr>
          <a:xfrm>
            <a:off x="687222" y="4105065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477;p6">
            <a:extLst>
              <a:ext uri="{FF2B5EF4-FFF2-40B4-BE49-F238E27FC236}">
                <a16:creationId xmlns:a16="http://schemas.microsoft.com/office/drawing/2014/main" id="{F0279BCA-EEFD-61A8-DF75-874965C9C4C7}"/>
              </a:ext>
            </a:extLst>
          </p:cNvPr>
          <p:cNvSpPr/>
          <p:nvPr/>
        </p:nvSpPr>
        <p:spPr>
          <a:xfrm>
            <a:off x="735511" y="4824418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2" name="Google Shape;478;p6">
            <a:extLst>
              <a:ext uri="{FF2B5EF4-FFF2-40B4-BE49-F238E27FC236}">
                <a16:creationId xmlns:a16="http://schemas.microsoft.com/office/drawing/2014/main" id="{F27BC282-9906-E312-B1DC-D41F18F3CDE7}"/>
              </a:ext>
            </a:extLst>
          </p:cNvPr>
          <p:cNvSpPr txBox="1"/>
          <p:nvPr/>
        </p:nvSpPr>
        <p:spPr>
          <a:xfrm>
            <a:off x="778135" y="4799230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63" name="Google Shape;479;p6">
            <a:extLst>
              <a:ext uri="{FF2B5EF4-FFF2-40B4-BE49-F238E27FC236}">
                <a16:creationId xmlns:a16="http://schemas.microsoft.com/office/drawing/2014/main" id="{13994660-1A56-9A2A-3680-2909280AD59D}"/>
              </a:ext>
            </a:extLst>
          </p:cNvPr>
          <p:cNvCxnSpPr/>
          <p:nvPr/>
        </p:nvCxnSpPr>
        <p:spPr>
          <a:xfrm>
            <a:off x="1795447" y="236505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" name="Google Shape;480;p6">
            <a:extLst>
              <a:ext uri="{FF2B5EF4-FFF2-40B4-BE49-F238E27FC236}">
                <a16:creationId xmlns:a16="http://schemas.microsoft.com/office/drawing/2014/main" id="{E4198D15-D21A-D1C8-AB91-2025C478D9F7}"/>
              </a:ext>
            </a:extLst>
          </p:cNvPr>
          <p:cNvCxnSpPr/>
          <p:nvPr/>
        </p:nvCxnSpPr>
        <p:spPr>
          <a:xfrm>
            <a:off x="1792439" y="3107438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481;p6">
            <a:extLst>
              <a:ext uri="{FF2B5EF4-FFF2-40B4-BE49-F238E27FC236}">
                <a16:creationId xmlns:a16="http://schemas.microsoft.com/office/drawing/2014/main" id="{8A02DFC7-CC3A-C999-3EE9-6FEFFCFD3A8F}"/>
              </a:ext>
            </a:extLst>
          </p:cNvPr>
          <p:cNvCxnSpPr/>
          <p:nvPr/>
        </p:nvCxnSpPr>
        <p:spPr>
          <a:xfrm>
            <a:off x="1828330" y="386308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482;p6">
            <a:extLst>
              <a:ext uri="{FF2B5EF4-FFF2-40B4-BE49-F238E27FC236}">
                <a16:creationId xmlns:a16="http://schemas.microsoft.com/office/drawing/2014/main" id="{CAD295FA-D7F6-FDA9-D553-8293A0BE8E09}"/>
              </a:ext>
            </a:extLst>
          </p:cNvPr>
          <p:cNvCxnSpPr/>
          <p:nvPr/>
        </p:nvCxnSpPr>
        <p:spPr>
          <a:xfrm>
            <a:off x="1837893" y="4603097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Google Shape;107;p2">
            <a:extLst>
              <a:ext uri="{FF2B5EF4-FFF2-40B4-BE49-F238E27FC236}">
                <a16:creationId xmlns:a16="http://schemas.microsoft.com/office/drawing/2014/main" id="{C2A8888B-50B7-6166-57DE-A62D75010BEB}"/>
              </a:ext>
            </a:extLst>
          </p:cNvPr>
          <p:cNvCxnSpPr>
            <a:cxnSpLocks/>
          </p:cNvCxnSpPr>
          <p:nvPr/>
        </p:nvCxnSpPr>
        <p:spPr>
          <a:xfrm>
            <a:off x="3129839" y="3522923"/>
            <a:ext cx="5044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108;p2">
            <a:extLst>
              <a:ext uri="{FF2B5EF4-FFF2-40B4-BE49-F238E27FC236}">
                <a16:creationId xmlns:a16="http://schemas.microsoft.com/office/drawing/2014/main" id="{613B3C70-BEC1-3AD7-357E-936E47BDCB49}"/>
              </a:ext>
            </a:extLst>
          </p:cNvPr>
          <p:cNvSpPr/>
          <p:nvPr/>
        </p:nvSpPr>
        <p:spPr>
          <a:xfrm>
            <a:off x="3634258" y="1485176"/>
            <a:ext cx="2590556" cy="397425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09;p2">
            <a:extLst>
              <a:ext uri="{FF2B5EF4-FFF2-40B4-BE49-F238E27FC236}">
                <a16:creationId xmlns:a16="http://schemas.microsoft.com/office/drawing/2014/main" id="{EFBB8F30-F44D-0C35-95EB-32DD729F65FA}"/>
              </a:ext>
            </a:extLst>
          </p:cNvPr>
          <p:cNvSpPr/>
          <p:nvPr/>
        </p:nvSpPr>
        <p:spPr>
          <a:xfrm>
            <a:off x="3634257" y="1485176"/>
            <a:ext cx="2590556" cy="282884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" name="Google Shape;110;p2">
            <a:extLst>
              <a:ext uri="{FF2B5EF4-FFF2-40B4-BE49-F238E27FC236}">
                <a16:creationId xmlns:a16="http://schemas.microsoft.com/office/drawing/2014/main" id="{99F0617E-F9A4-3F27-6A0D-B0ED1F78EDDC}"/>
              </a:ext>
            </a:extLst>
          </p:cNvPr>
          <p:cNvSpPr txBox="1"/>
          <p:nvPr/>
        </p:nvSpPr>
        <p:spPr>
          <a:xfrm>
            <a:off x="4025033" y="1460283"/>
            <a:ext cx="153485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   Beam Search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34" name="Google Shape;111;p2">
            <a:extLst>
              <a:ext uri="{FF2B5EF4-FFF2-40B4-BE49-F238E27FC236}">
                <a16:creationId xmlns:a16="http://schemas.microsoft.com/office/drawing/2014/main" id="{06926F96-2097-4403-7E23-A01DECE19237}"/>
              </a:ext>
            </a:extLst>
          </p:cNvPr>
          <p:cNvSpPr/>
          <p:nvPr/>
        </p:nvSpPr>
        <p:spPr>
          <a:xfrm>
            <a:off x="4027609" y="1852325"/>
            <a:ext cx="1678535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" name="Google Shape;112;p2">
            <a:extLst>
              <a:ext uri="{FF2B5EF4-FFF2-40B4-BE49-F238E27FC236}">
                <a16:creationId xmlns:a16="http://schemas.microsoft.com/office/drawing/2014/main" id="{534E08B5-943E-0EC4-E3C6-31A201CF7B3F}"/>
              </a:ext>
            </a:extLst>
          </p:cNvPr>
          <p:cNvSpPr txBox="1"/>
          <p:nvPr/>
        </p:nvSpPr>
        <p:spPr>
          <a:xfrm>
            <a:off x="4027610" y="1848958"/>
            <a:ext cx="175493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Run DML on the New Combinations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6" name="Google Shape;113;p2">
            <a:extLst>
              <a:ext uri="{FF2B5EF4-FFF2-40B4-BE49-F238E27FC236}">
                <a16:creationId xmlns:a16="http://schemas.microsoft.com/office/drawing/2014/main" id="{5F6A4FFB-15C1-D63C-D78B-BCAFB4499A9F}"/>
              </a:ext>
            </a:extLst>
          </p:cNvPr>
          <p:cNvCxnSpPr/>
          <p:nvPr/>
        </p:nvCxnSpPr>
        <p:spPr>
          <a:xfrm>
            <a:off x="4817294" y="2394012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" name="Google Shape;114;p2">
            <a:extLst>
              <a:ext uri="{FF2B5EF4-FFF2-40B4-BE49-F238E27FC236}">
                <a16:creationId xmlns:a16="http://schemas.microsoft.com/office/drawing/2014/main" id="{1D7C941E-FB97-F36F-7F90-6CC7E08371B9}"/>
              </a:ext>
            </a:extLst>
          </p:cNvPr>
          <p:cNvSpPr/>
          <p:nvPr/>
        </p:nvSpPr>
        <p:spPr>
          <a:xfrm>
            <a:off x="3722072" y="2601180"/>
            <a:ext cx="2370238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" name="Google Shape;115;p2">
            <a:extLst>
              <a:ext uri="{FF2B5EF4-FFF2-40B4-BE49-F238E27FC236}">
                <a16:creationId xmlns:a16="http://schemas.microsoft.com/office/drawing/2014/main" id="{18A0E0CC-A428-C0AA-5763-794DBFE9F616}"/>
              </a:ext>
            </a:extLst>
          </p:cNvPr>
          <p:cNvSpPr txBox="1"/>
          <p:nvPr/>
        </p:nvSpPr>
        <p:spPr>
          <a:xfrm>
            <a:off x="3763839" y="2597813"/>
            <a:ext cx="22867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Update Beams by adding arrivals (prediction scores)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9" name="Google Shape;116;p2">
            <a:extLst>
              <a:ext uri="{FF2B5EF4-FFF2-40B4-BE49-F238E27FC236}">
                <a16:creationId xmlns:a16="http://schemas.microsoft.com/office/drawing/2014/main" id="{28861AF4-B156-5E77-355A-62C6B3968957}"/>
              </a:ext>
            </a:extLst>
          </p:cNvPr>
          <p:cNvCxnSpPr/>
          <p:nvPr/>
        </p:nvCxnSpPr>
        <p:spPr>
          <a:xfrm>
            <a:off x="4826318" y="3126060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Google Shape;117;p2">
            <a:extLst>
              <a:ext uri="{FF2B5EF4-FFF2-40B4-BE49-F238E27FC236}">
                <a16:creationId xmlns:a16="http://schemas.microsoft.com/office/drawing/2014/main" id="{4D194C48-4A0B-2B8D-0B01-EFC3CC9EF27B}"/>
              </a:ext>
            </a:extLst>
          </p:cNvPr>
          <p:cNvSpPr/>
          <p:nvPr/>
        </p:nvSpPr>
        <p:spPr>
          <a:xfrm>
            <a:off x="3865838" y="3323618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1" name="Google Shape;118;p2">
            <a:extLst>
              <a:ext uri="{FF2B5EF4-FFF2-40B4-BE49-F238E27FC236}">
                <a16:creationId xmlns:a16="http://schemas.microsoft.com/office/drawing/2014/main" id="{BB04A8E3-FA9B-A083-FB79-B6F6EA5799EF}"/>
              </a:ext>
            </a:extLst>
          </p:cNvPr>
          <p:cNvSpPr txBox="1"/>
          <p:nvPr/>
        </p:nvSpPr>
        <p:spPr>
          <a:xfrm>
            <a:off x="3865838" y="3320251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Prune Beams to Top K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Based on Their Scores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2" name="Google Shape;119;p2">
            <a:extLst>
              <a:ext uri="{FF2B5EF4-FFF2-40B4-BE49-F238E27FC236}">
                <a16:creationId xmlns:a16="http://schemas.microsoft.com/office/drawing/2014/main" id="{87649849-F6D4-3EF9-CE7D-239F5D16A16A}"/>
              </a:ext>
            </a:extLst>
          </p:cNvPr>
          <p:cNvCxnSpPr/>
          <p:nvPr/>
        </p:nvCxnSpPr>
        <p:spPr>
          <a:xfrm>
            <a:off x="4826108" y="385589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" name="Google Shape;120;p2">
            <a:extLst>
              <a:ext uri="{FF2B5EF4-FFF2-40B4-BE49-F238E27FC236}">
                <a16:creationId xmlns:a16="http://schemas.microsoft.com/office/drawing/2014/main" id="{78C41BD0-D812-6748-93E8-7E3C286ADFF3}"/>
              </a:ext>
            </a:extLst>
          </p:cNvPr>
          <p:cNvSpPr/>
          <p:nvPr/>
        </p:nvSpPr>
        <p:spPr>
          <a:xfrm>
            <a:off x="3737900" y="4063238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" name="Google Shape;121;p2">
            <a:extLst>
              <a:ext uri="{FF2B5EF4-FFF2-40B4-BE49-F238E27FC236}">
                <a16:creationId xmlns:a16="http://schemas.microsoft.com/office/drawing/2014/main" id="{D87DDCCE-BFA0-3BCF-4944-5999ABB8FB83}"/>
              </a:ext>
            </a:extLst>
          </p:cNvPr>
          <p:cNvSpPr txBox="1"/>
          <p:nvPr/>
        </p:nvSpPr>
        <p:spPr>
          <a:xfrm>
            <a:off x="3718771" y="4085059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5" name="Google Shape;122;p2">
            <a:extLst>
              <a:ext uri="{FF2B5EF4-FFF2-40B4-BE49-F238E27FC236}">
                <a16:creationId xmlns:a16="http://schemas.microsoft.com/office/drawing/2014/main" id="{DA991523-28F4-8D93-C586-2E5FD48A74A6}"/>
              </a:ext>
            </a:extLst>
          </p:cNvPr>
          <p:cNvCxnSpPr/>
          <p:nvPr/>
        </p:nvCxnSpPr>
        <p:spPr>
          <a:xfrm>
            <a:off x="4833426" y="4583049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" name="Google Shape;123;p2">
            <a:extLst>
              <a:ext uri="{FF2B5EF4-FFF2-40B4-BE49-F238E27FC236}">
                <a16:creationId xmlns:a16="http://schemas.microsoft.com/office/drawing/2014/main" id="{2EAB0AC8-C873-4F0A-A4AA-1CD22FDEE2A6}"/>
              </a:ext>
            </a:extLst>
          </p:cNvPr>
          <p:cNvSpPr/>
          <p:nvPr/>
        </p:nvSpPr>
        <p:spPr>
          <a:xfrm>
            <a:off x="3776429" y="4812869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24;p2">
            <a:extLst>
              <a:ext uri="{FF2B5EF4-FFF2-40B4-BE49-F238E27FC236}">
                <a16:creationId xmlns:a16="http://schemas.microsoft.com/office/drawing/2014/main" id="{213730BA-E598-AA2B-A1A4-60ACD12D1BD9}"/>
              </a:ext>
            </a:extLst>
          </p:cNvPr>
          <p:cNvSpPr txBox="1"/>
          <p:nvPr/>
        </p:nvSpPr>
        <p:spPr>
          <a:xfrm>
            <a:off x="3819053" y="4787681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146" name="Google Shape;898;p12">
            <a:extLst>
              <a:ext uri="{FF2B5EF4-FFF2-40B4-BE49-F238E27FC236}">
                <a16:creationId xmlns:a16="http://schemas.microsoft.com/office/drawing/2014/main" id="{A57C94A6-7F17-4E7E-5546-B1E1AD476B94}"/>
              </a:ext>
            </a:extLst>
          </p:cNvPr>
          <p:cNvCxnSpPr>
            <a:cxnSpLocks/>
          </p:cNvCxnSpPr>
          <p:nvPr/>
        </p:nvCxnSpPr>
        <p:spPr>
          <a:xfrm>
            <a:off x="5976937" y="3577436"/>
            <a:ext cx="4849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7" name="Google Shape;899;p12">
            <a:extLst>
              <a:ext uri="{FF2B5EF4-FFF2-40B4-BE49-F238E27FC236}">
                <a16:creationId xmlns:a16="http://schemas.microsoft.com/office/drawing/2014/main" id="{DCC4A7F6-602B-0759-F0A0-F139E1AB4498}"/>
              </a:ext>
            </a:extLst>
          </p:cNvPr>
          <p:cNvSpPr txBox="1"/>
          <p:nvPr/>
        </p:nvSpPr>
        <p:spPr>
          <a:xfrm>
            <a:off x="10034988" y="4365426"/>
            <a:ext cx="86847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arid_pool</a:t>
            </a:r>
            <a:endParaRPr sz="11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900;p12">
            <a:extLst>
              <a:ext uri="{FF2B5EF4-FFF2-40B4-BE49-F238E27FC236}">
                <a16:creationId xmlns:a16="http://schemas.microsoft.com/office/drawing/2014/main" id="{F2ECBBBF-0977-568D-5152-082BE59B44D6}"/>
              </a:ext>
            </a:extLst>
          </p:cNvPr>
          <p:cNvSpPr txBox="1"/>
          <p:nvPr/>
        </p:nvSpPr>
        <p:spPr>
          <a:xfrm>
            <a:off x="6414260" y="3392770"/>
            <a:ext cx="3105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K Events Saved (K=2 Here) </a:t>
            </a:r>
            <a:endParaRPr sz="14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901;p12">
            <a:extLst>
              <a:ext uri="{FF2B5EF4-FFF2-40B4-BE49-F238E27FC236}">
                <a16:creationId xmlns:a16="http://schemas.microsoft.com/office/drawing/2014/main" id="{46697055-8522-E735-6F4A-21AADD25734E}"/>
              </a:ext>
            </a:extLst>
          </p:cNvPr>
          <p:cNvSpPr/>
          <p:nvPr/>
        </p:nvSpPr>
        <p:spPr>
          <a:xfrm>
            <a:off x="9338189" y="3323204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0" name="Google Shape;902;p12">
            <a:extLst>
              <a:ext uri="{FF2B5EF4-FFF2-40B4-BE49-F238E27FC236}">
                <a16:creationId xmlns:a16="http://schemas.microsoft.com/office/drawing/2014/main" id="{9FF48AE9-D32D-DA5A-A114-01F661C78295}"/>
              </a:ext>
            </a:extLst>
          </p:cNvPr>
          <p:cNvSpPr/>
          <p:nvPr/>
        </p:nvSpPr>
        <p:spPr>
          <a:xfrm>
            <a:off x="9636592" y="3323204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1" name="Google Shape;903;p12">
            <a:extLst>
              <a:ext uri="{FF2B5EF4-FFF2-40B4-BE49-F238E27FC236}">
                <a16:creationId xmlns:a16="http://schemas.microsoft.com/office/drawing/2014/main" id="{C3C335E6-BDC5-55DF-32C6-A272A63C5267}"/>
              </a:ext>
            </a:extLst>
          </p:cNvPr>
          <p:cNvSpPr/>
          <p:nvPr/>
        </p:nvSpPr>
        <p:spPr>
          <a:xfrm>
            <a:off x="9934995" y="3323204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2" name="Google Shape;904;p12">
            <a:extLst>
              <a:ext uri="{FF2B5EF4-FFF2-40B4-BE49-F238E27FC236}">
                <a16:creationId xmlns:a16="http://schemas.microsoft.com/office/drawing/2014/main" id="{B18B8712-7BF7-1064-D78D-78B3F6A7749F}"/>
              </a:ext>
            </a:extLst>
          </p:cNvPr>
          <p:cNvSpPr/>
          <p:nvPr/>
        </p:nvSpPr>
        <p:spPr>
          <a:xfrm>
            <a:off x="10251048" y="3328434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3" name="Google Shape;905;p12">
            <a:extLst>
              <a:ext uri="{FF2B5EF4-FFF2-40B4-BE49-F238E27FC236}">
                <a16:creationId xmlns:a16="http://schemas.microsoft.com/office/drawing/2014/main" id="{E73B92D7-CFE4-902C-0512-4401D19D82EB}"/>
              </a:ext>
            </a:extLst>
          </p:cNvPr>
          <p:cNvSpPr/>
          <p:nvPr/>
        </p:nvSpPr>
        <p:spPr>
          <a:xfrm>
            <a:off x="9039786" y="3323204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4" name="Google Shape;906;p12">
            <a:extLst>
              <a:ext uri="{FF2B5EF4-FFF2-40B4-BE49-F238E27FC236}">
                <a16:creationId xmlns:a16="http://schemas.microsoft.com/office/drawing/2014/main" id="{99776FAE-10DF-35D4-18AE-5879FE3EF0F2}"/>
              </a:ext>
            </a:extLst>
          </p:cNvPr>
          <p:cNvSpPr/>
          <p:nvPr/>
        </p:nvSpPr>
        <p:spPr>
          <a:xfrm>
            <a:off x="9661539" y="3618101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5" name="Google Shape;907;p12">
            <a:extLst>
              <a:ext uri="{FF2B5EF4-FFF2-40B4-BE49-F238E27FC236}">
                <a16:creationId xmlns:a16="http://schemas.microsoft.com/office/drawing/2014/main" id="{341BEEA2-687C-FE16-9D5B-7FF48D3E7042}"/>
              </a:ext>
            </a:extLst>
          </p:cNvPr>
          <p:cNvSpPr/>
          <p:nvPr/>
        </p:nvSpPr>
        <p:spPr>
          <a:xfrm>
            <a:off x="9959942" y="3618101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6" name="Google Shape;908;p12">
            <a:extLst>
              <a:ext uri="{FF2B5EF4-FFF2-40B4-BE49-F238E27FC236}">
                <a16:creationId xmlns:a16="http://schemas.microsoft.com/office/drawing/2014/main" id="{70A6ED26-AAAF-13FD-C10C-DFC6E4A862DD}"/>
              </a:ext>
            </a:extLst>
          </p:cNvPr>
          <p:cNvSpPr/>
          <p:nvPr/>
        </p:nvSpPr>
        <p:spPr>
          <a:xfrm>
            <a:off x="10267827" y="3608282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7" name="Google Shape;909;p12">
            <a:extLst>
              <a:ext uri="{FF2B5EF4-FFF2-40B4-BE49-F238E27FC236}">
                <a16:creationId xmlns:a16="http://schemas.microsoft.com/office/drawing/2014/main" id="{E56525B4-C731-626D-4DCA-3FC37BAB323B}"/>
              </a:ext>
            </a:extLst>
          </p:cNvPr>
          <p:cNvSpPr/>
          <p:nvPr/>
        </p:nvSpPr>
        <p:spPr>
          <a:xfrm>
            <a:off x="9363136" y="3618101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8" name="Google Shape;910;p12">
            <a:extLst>
              <a:ext uri="{FF2B5EF4-FFF2-40B4-BE49-F238E27FC236}">
                <a16:creationId xmlns:a16="http://schemas.microsoft.com/office/drawing/2014/main" id="{6E51EFA6-52C3-241D-10BC-B6526BA818A5}"/>
              </a:ext>
            </a:extLst>
          </p:cNvPr>
          <p:cNvSpPr/>
          <p:nvPr/>
        </p:nvSpPr>
        <p:spPr>
          <a:xfrm>
            <a:off x="9047118" y="3613981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9" name="Google Shape;912;p12">
            <a:extLst>
              <a:ext uri="{FF2B5EF4-FFF2-40B4-BE49-F238E27FC236}">
                <a16:creationId xmlns:a16="http://schemas.microsoft.com/office/drawing/2014/main" id="{E37C3354-0DBD-94BD-03F2-506F3B772EEF}"/>
              </a:ext>
            </a:extLst>
          </p:cNvPr>
          <p:cNvSpPr txBox="1"/>
          <p:nvPr/>
        </p:nvSpPr>
        <p:spPr>
          <a:xfrm>
            <a:off x="11082186" y="3518101"/>
            <a:ext cx="89926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N</a:t>
            </a:r>
            <a:endParaRPr sz="1400"/>
          </a:p>
        </p:txBody>
      </p:sp>
      <p:sp>
        <p:nvSpPr>
          <p:cNvPr id="160" name="Google Shape;913;p12">
            <a:extLst>
              <a:ext uri="{FF2B5EF4-FFF2-40B4-BE49-F238E27FC236}">
                <a16:creationId xmlns:a16="http://schemas.microsoft.com/office/drawing/2014/main" id="{6172D499-134F-A957-3258-2B78D7C56E87}"/>
              </a:ext>
            </a:extLst>
          </p:cNvPr>
          <p:cNvSpPr/>
          <p:nvPr/>
        </p:nvSpPr>
        <p:spPr>
          <a:xfrm>
            <a:off x="10560938" y="3322621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1" name="Google Shape;914;p12">
            <a:extLst>
              <a:ext uri="{FF2B5EF4-FFF2-40B4-BE49-F238E27FC236}">
                <a16:creationId xmlns:a16="http://schemas.microsoft.com/office/drawing/2014/main" id="{DBCD8746-2215-D8E2-F680-A86C16647587}"/>
              </a:ext>
            </a:extLst>
          </p:cNvPr>
          <p:cNvSpPr/>
          <p:nvPr/>
        </p:nvSpPr>
        <p:spPr>
          <a:xfrm>
            <a:off x="10560938" y="3618101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2" name="Google Shape;915;p12">
            <a:extLst>
              <a:ext uri="{FF2B5EF4-FFF2-40B4-BE49-F238E27FC236}">
                <a16:creationId xmlns:a16="http://schemas.microsoft.com/office/drawing/2014/main" id="{FF1858FF-69FA-7E4E-6D8E-F4EB5C527960}"/>
              </a:ext>
            </a:extLst>
          </p:cNvPr>
          <p:cNvSpPr/>
          <p:nvPr/>
        </p:nvSpPr>
        <p:spPr>
          <a:xfrm>
            <a:off x="10870262" y="3616298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916;p12">
            <a:extLst>
              <a:ext uri="{FF2B5EF4-FFF2-40B4-BE49-F238E27FC236}">
                <a16:creationId xmlns:a16="http://schemas.microsoft.com/office/drawing/2014/main" id="{668DBB91-0942-17E2-096B-66254CB70322}"/>
              </a:ext>
            </a:extLst>
          </p:cNvPr>
          <p:cNvCxnSpPr>
            <a:cxnSpLocks/>
          </p:cNvCxnSpPr>
          <p:nvPr/>
        </p:nvCxnSpPr>
        <p:spPr>
          <a:xfrm>
            <a:off x="6129338" y="4278475"/>
            <a:ext cx="3371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4" name="Google Shape;917;p12">
            <a:extLst>
              <a:ext uri="{FF2B5EF4-FFF2-40B4-BE49-F238E27FC236}">
                <a16:creationId xmlns:a16="http://schemas.microsoft.com/office/drawing/2014/main" id="{44030194-D83B-C0FA-AE0B-08DBF2E2E54C}"/>
              </a:ext>
            </a:extLst>
          </p:cNvPr>
          <p:cNvSpPr txBox="1"/>
          <p:nvPr/>
        </p:nvSpPr>
        <p:spPr>
          <a:xfrm>
            <a:off x="6454401" y="4076581"/>
            <a:ext cx="293182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Remove Associated Stations</a:t>
            </a:r>
            <a:endParaRPr sz="14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918;p12">
            <a:extLst>
              <a:ext uri="{FF2B5EF4-FFF2-40B4-BE49-F238E27FC236}">
                <a16:creationId xmlns:a16="http://schemas.microsoft.com/office/drawing/2014/main" id="{E5AB2D02-1047-BCAD-25BE-B4F25E9FF050}"/>
              </a:ext>
            </a:extLst>
          </p:cNvPr>
          <p:cNvSpPr/>
          <p:nvPr/>
        </p:nvSpPr>
        <p:spPr>
          <a:xfrm>
            <a:off x="7430151" y="4581329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6" name="Google Shape;919;p12">
            <a:extLst>
              <a:ext uri="{FF2B5EF4-FFF2-40B4-BE49-F238E27FC236}">
                <a16:creationId xmlns:a16="http://schemas.microsoft.com/office/drawing/2014/main" id="{F7103E94-9F94-5A37-CC61-BA52CA65C1BB}"/>
              </a:ext>
            </a:extLst>
          </p:cNvPr>
          <p:cNvSpPr/>
          <p:nvPr/>
        </p:nvSpPr>
        <p:spPr>
          <a:xfrm>
            <a:off x="7728554" y="4581329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7" name="Google Shape;920;p12">
            <a:extLst>
              <a:ext uri="{FF2B5EF4-FFF2-40B4-BE49-F238E27FC236}">
                <a16:creationId xmlns:a16="http://schemas.microsoft.com/office/drawing/2014/main" id="{1F992BC2-9D3B-E079-A49F-931026151F98}"/>
              </a:ext>
            </a:extLst>
          </p:cNvPr>
          <p:cNvSpPr/>
          <p:nvPr/>
        </p:nvSpPr>
        <p:spPr>
          <a:xfrm>
            <a:off x="8026957" y="4581329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8" name="Google Shape;921;p12">
            <a:extLst>
              <a:ext uri="{FF2B5EF4-FFF2-40B4-BE49-F238E27FC236}">
                <a16:creationId xmlns:a16="http://schemas.microsoft.com/office/drawing/2014/main" id="{F7E6F314-DEBD-4A69-8321-9669FB51BC25}"/>
              </a:ext>
            </a:extLst>
          </p:cNvPr>
          <p:cNvSpPr/>
          <p:nvPr/>
        </p:nvSpPr>
        <p:spPr>
          <a:xfrm>
            <a:off x="8343010" y="4586559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9" name="Google Shape;922;p12">
            <a:extLst>
              <a:ext uri="{FF2B5EF4-FFF2-40B4-BE49-F238E27FC236}">
                <a16:creationId xmlns:a16="http://schemas.microsoft.com/office/drawing/2014/main" id="{355A8284-29F6-F5AB-A1B2-0BC2B642BBA5}"/>
              </a:ext>
            </a:extLst>
          </p:cNvPr>
          <p:cNvSpPr/>
          <p:nvPr/>
        </p:nvSpPr>
        <p:spPr>
          <a:xfrm>
            <a:off x="7131748" y="4581329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0" name="Google Shape;923;p12">
            <a:extLst>
              <a:ext uri="{FF2B5EF4-FFF2-40B4-BE49-F238E27FC236}">
                <a16:creationId xmlns:a16="http://schemas.microsoft.com/office/drawing/2014/main" id="{E68D834C-E0EE-687C-E8B4-FE0510A78D1D}"/>
              </a:ext>
            </a:extLst>
          </p:cNvPr>
          <p:cNvSpPr/>
          <p:nvPr/>
        </p:nvSpPr>
        <p:spPr>
          <a:xfrm>
            <a:off x="7738032" y="5432253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1" name="Google Shape;924;p12">
            <a:extLst>
              <a:ext uri="{FF2B5EF4-FFF2-40B4-BE49-F238E27FC236}">
                <a16:creationId xmlns:a16="http://schemas.microsoft.com/office/drawing/2014/main" id="{39882DC8-80D0-FE37-A4E4-A16C8816559C}"/>
              </a:ext>
            </a:extLst>
          </p:cNvPr>
          <p:cNvSpPr/>
          <p:nvPr/>
        </p:nvSpPr>
        <p:spPr>
          <a:xfrm>
            <a:off x="8036435" y="5432253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2" name="Google Shape;925;p12">
            <a:extLst>
              <a:ext uri="{FF2B5EF4-FFF2-40B4-BE49-F238E27FC236}">
                <a16:creationId xmlns:a16="http://schemas.microsoft.com/office/drawing/2014/main" id="{DF19DA01-111C-2BDB-C2D7-431260C2AD71}"/>
              </a:ext>
            </a:extLst>
          </p:cNvPr>
          <p:cNvSpPr/>
          <p:nvPr/>
        </p:nvSpPr>
        <p:spPr>
          <a:xfrm>
            <a:off x="8344320" y="5422434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3" name="Google Shape;926;p12">
            <a:extLst>
              <a:ext uri="{FF2B5EF4-FFF2-40B4-BE49-F238E27FC236}">
                <a16:creationId xmlns:a16="http://schemas.microsoft.com/office/drawing/2014/main" id="{E6FCEF01-DE69-72FA-8AA0-3FAD98785246}"/>
              </a:ext>
            </a:extLst>
          </p:cNvPr>
          <p:cNvSpPr/>
          <p:nvPr/>
        </p:nvSpPr>
        <p:spPr>
          <a:xfrm>
            <a:off x="7439629" y="5432253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4" name="Google Shape;927;p12">
            <a:extLst>
              <a:ext uri="{FF2B5EF4-FFF2-40B4-BE49-F238E27FC236}">
                <a16:creationId xmlns:a16="http://schemas.microsoft.com/office/drawing/2014/main" id="{1BC47784-2733-3780-D2D5-FB42E05D4C4D}"/>
              </a:ext>
            </a:extLst>
          </p:cNvPr>
          <p:cNvSpPr/>
          <p:nvPr/>
        </p:nvSpPr>
        <p:spPr>
          <a:xfrm>
            <a:off x="7123611" y="5428133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5" name="Google Shape;928;p12">
            <a:extLst>
              <a:ext uri="{FF2B5EF4-FFF2-40B4-BE49-F238E27FC236}">
                <a16:creationId xmlns:a16="http://schemas.microsoft.com/office/drawing/2014/main" id="{D63604A6-A4B1-D6A5-8436-87809B8CBE23}"/>
              </a:ext>
            </a:extLst>
          </p:cNvPr>
          <p:cNvSpPr txBox="1"/>
          <p:nvPr/>
        </p:nvSpPr>
        <p:spPr>
          <a:xfrm>
            <a:off x="9174147" y="4456133"/>
            <a:ext cx="98518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M</a:t>
            </a:r>
            <a:endParaRPr sz="1400"/>
          </a:p>
        </p:txBody>
      </p:sp>
      <p:sp>
        <p:nvSpPr>
          <p:cNvPr id="176" name="Google Shape;929;p12">
            <a:extLst>
              <a:ext uri="{FF2B5EF4-FFF2-40B4-BE49-F238E27FC236}">
                <a16:creationId xmlns:a16="http://schemas.microsoft.com/office/drawing/2014/main" id="{7D62F324-30E7-BC29-8645-6E8E9CCF5473}"/>
              </a:ext>
            </a:extLst>
          </p:cNvPr>
          <p:cNvSpPr txBox="1"/>
          <p:nvPr/>
        </p:nvSpPr>
        <p:spPr>
          <a:xfrm>
            <a:off x="9158679" y="5332253"/>
            <a:ext cx="89926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N</a:t>
            </a:r>
            <a:endParaRPr sz="1400"/>
          </a:p>
        </p:txBody>
      </p:sp>
      <p:sp>
        <p:nvSpPr>
          <p:cNvPr id="177" name="Google Shape;930;p12">
            <a:extLst>
              <a:ext uri="{FF2B5EF4-FFF2-40B4-BE49-F238E27FC236}">
                <a16:creationId xmlns:a16="http://schemas.microsoft.com/office/drawing/2014/main" id="{AA81DAB1-18B3-1530-3F96-1916176CB8B1}"/>
              </a:ext>
            </a:extLst>
          </p:cNvPr>
          <p:cNvSpPr/>
          <p:nvPr/>
        </p:nvSpPr>
        <p:spPr>
          <a:xfrm>
            <a:off x="8652900" y="4580746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8" name="Google Shape;931;p12">
            <a:extLst>
              <a:ext uri="{FF2B5EF4-FFF2-40B4-BE49-F238E27FC236}">
                <a16:creationId xmlns:a16="http://schemas.microsoft.com/office/drawing/2014/main" id="{06E82F83-2964-5866-2204-A4FCBE5399A6}"/>
              </a:ext>
            </a:extLst>
          </p:cNvPr>
          <p:cNvSpPr/>
          <p:nvPr/>
        </p:nvSpPr>
        <p:spPr>
          <a:xfrm>
            <a:off x="8637431" y="5432253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9" name="Google Shape;932;p12">
            <a:extLst>
              <a:ext uri="{FF2B5EF4-FFF2-40B4-BE49-F238E27FC236}">
                <a16:creationId xmlns:a16="http://schemas.microsoft.com/office/drawing/2014/main" id="{A327F934-BCE8-1D08-9868-BB925B253382}"/>
              </a:ext>
            </a:extLst>
          </p:cNvPr>
          <p:cNvSpPr/>
          <p:nvPr/>
        </p:nvSpPr>
        <p:spPr>
          <a:xfrm>
            <a:off x="8946755" y="5430450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933;p12">
            <a:extLst>
              <a:ext uri="{FF2B5EF4-FFF2-40B4-BE49-F238E27FC236}">
                <a16:creationId xmlns:a16="http://schemas.microsoft.com/office/drawing/2014/main" id="{BB447C0A-5BDC-5B00-A8F0-B0AC7B0A51AA}"/>
              </a:ext>
            </a:extLst>
          </p:cNvPr>
          <p:cNvCxnSpPr/>
          <p:nvPr/>
        </p:nvCxnSpPr>
        <p:spPr>
          <a:xfrm>
            <a:off x="10177086" y="4682934"/>
            <a:ext cx="6014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1" name="Google Shape;934;p12">
            <a:extLst>
              <a:ext uri="{FF2B5EF4-FFF2-40B4-BE49-F238E27FC236}">
                <a16:creationId xmlns:a16="http://schemas.microsoft.com/office/drawing/2014/main" id="{8105DC18-7E2D-DF39-58AE-A9BA6684DE54}"/>
              </a:ext>
            </a:extLst>
          </p:cNvPr>
          <p:cNvCxnSpPr/>
          <p:nvPr/>
        </p:nvCxnSpPr>
        <p:spPr>
          <a:xfrm>
            <a:off x="10161617" y="5577020"/>
            <a:ext cx="6014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2" name="Google Shape;935;p12">
            <a:extLst>
              <a:ext uri="{FF2B5EF4-FFF2-40B4-BE49-F238E27FC236}">
                <a16:creationId xmlns:a16="http://schemas.microsoft.com/office/drawing/2014/main" id="{24436C9C-3EC1-6C2B-7E4B-6640B6E17607}"/>
              </a:ext>
            </a:extLst>
          </p:cNvPr>
          <p:cNvSpPr txBox="1"/>
          <p:nvPr/>
        </p:nvSpPr>
        <p:spPr>
          <a:xfrm>
            <a:off x="10015606" y="5298566"/>
            <a:ext cx="86847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arid_pool</a:t>
            </a:r>
            <a:endParaRPr sz="11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936;p12">
            <a:extLst>
              <a:ext uri="{FF2B5EF4-FFF2-40B4-BE49-F238E27FC236}">
                <a16:creationId xmlns:a16="http://schemas.microsoft.com/office/drawing/2014/main" id="{F58B69DE-0322-6485-F77A-53496E65E760}"/>
              </a:ext>
            </a:extLst>
          </p:cNvPr>
          <p:cNvSpPr/>
          <p:nvPr/>
        </p:nvSpPr>
        <p:spPr>
          <a:xfrm>
            <a:off x="11080935" y="4278475"/>
            <a:ext cx="360855" cy="669985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8" name="Google Shape;937;p12">
            <a:extLst>
              <a:ext uri="{FF2B5EF4-FFF2-40B4-BE49-F238E27FC236}">
                <a16:creationId xmlns:a16="http://schemas.microsoft.com/office/drawing/2014/main" id="{F9CAEF5A-9DAE-E1C1-B373-D605CBAE25CF}"/>
              </a:ext>
            </a:extLst>
          </p:cNvPr>
          <p:cNvSpPr/>
          <p:nvPr/>
        </p:nvSpPr>
        <p:spPr>
          <a:xfrm>
            <a:off x="11164180" y="4378166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9" name="Google Shape;938;p12">
            <a:extLst>
              <a:ext uri="{FF2B5EF4-FFF2-40B4-BE49-F238E27FC236}">
                <a16:creationId xmlns:a16="http://schemas.microsoft.com/office/drawing/2014/main" id="{1563840A-60E7-B175-BEF1-0315DA53B0ED}"/>
              </a:ext>
            </a:extLst>
          </p:cNvPr>
          <p:cNvSpPr/>
          <p:nvPr/>
        </p:nvSpPr>
        <p:spPr>
          <a:xfrm>
            <a:off x="11175132" y="4683960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0" name="Google Shape;939;p12">
            <a:extLst>
              <a:ext uri="{FF2B5EF4-FFF2-40B4-BE49-F238E27FC236}">
                <a16:creationId xmlns:a16="http://schemas.microsoft.com/office/drawing/2014/main" id="{58D28AF1-3338-9A7C-1135-F56536E9DF12}"/>
              </a:ext>
            </a:extLst>
          </p:cNvPr>
          <p:cNvSpPr/>
          <p:nvPr/>
        </p:nvSpPr>
        <p:spPr>
          <a:xfrm>
            <a:off x="11080935" y="5340537"/>
            <a:ext cx="360855" cy="299493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1" name="Google Shape;940;p12">
            <a:extLst>
              <a:ext uri="{FF2B5EF4-FFF2-40B4-BE49-F238E27FC236}">
                <a16:creationId xmlns:a16="http://schemas.microsoft.com/office/drawing/2014/main" id="{21A7B672-B806-65E1-C668-76E2940F35C8}"/>
              </a:ext>
            </a:extLst>
          </p:cNvPr>
          <p:cNvSpPr/>
          <p:nvPr/>
        </p:nvSpPr>
        <p:spPr>
          <a:xfrm>
            <a:off x="11173157" y="5428083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2" name="Google Shape;941;p12">
            <a:extLst>
              <a:ext uri="{FF2B5EF4-FFF2-40B4-BE49-F238E27FC236}">
                <a16:creationId xmlns:a16="http://schemas.microsoft.com/office/drawing/2014/main" id="{3347DE71-0874-CD6A-9BD3-C59E1FEC4773}"/>
              </a:ext>
            </a:extLst>
          </p:cNvPr>
          <p:cNvSpPr/>
          <p:nvPr/>
        </p:nvSpPr>
        <p:spPr>
          <a:xfrm>
            <a:off x="6854522" y="4644472"/>
            <a:ext cx="129904" cy="91122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023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E22366-F943-DEAF-6DEA-43A5663AFB1C}"/>
              </a:ext>
            </a:extLst>
          </p:cNvPr>
          <p:cNvSpPr/>
          <p:nvPr/>
        </p:nvSpPr>
        <p:spPr>
          <a:xfrm>
            <a:off x="283194" y="911355"/>
            <a:ext cx="11659210" cy="5613732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Beam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Search</a:t>
            </a:r>
          </a:p>
        </p:txBody>
      </p:sp>
      <p:sp>
        <p:nvSpPr>
          <p:cNvPr id="2" name="Google Shape;466;p6">
            <a:extLst>
              <a:ext uri="{FF2B5EF4-FFF2-40B4-BE49-F238E27FC236}">
                <a16:creationId xmlns:a16="http://schemas.microsoft.com/office/drawing/2014/main" id="{95F329DA-57B4-76E4-61DF-C788513041F0}"/>
              </a:ext>
            </a:extLst>
          </p:cNvPr>
          <p:cNvSpPr/>
          <p:nvPr/>
        </p:nvSpPr>
        <p:spPr>
          <a:xfrm>
            <a:off x="646389" y="1460283"/>
            <a:ext cx="2483450" cy="402547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Google Shape;467;p6">
            <a:extLst>
              <a:ext uri="{FF2B5EF4-FFF2-40B4-BE49-F238E27FC236}">
                <a16:creationId xmlns:a16="http://schemas.microsoft.com/office/drawing/2014/main" id="{4039FA7F-4281-9D00-C2DF-730F9B12F1A1}"/>
              </a:ext>
            </a:extLst>
          </p:cNvPr>
          <p:cNvSpPr/>
          <p:nvPr/>
        </p:nvSpPr>
        <p:spPr>
          <a:xfrm>
            <a:off x="636954" y="1418194"/>
            <a:ext cx="2492885" cy="288766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127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468;p6">
            <a:extLst>
              <a:ext uri="{FF2B5EF4-FFF2-40B4-BE49-F238E27FC236}">
                <a16:creationId xmlns:a16="http://schemas.microsoft.com/office/drawing/2014/main" id="{81903320-B43B-F71F-19F2-FDE44B52AD0C}"/>
              </a:ext>
            </a:extLst>
          </p:cNvPr>
          <p:cNvSpPr txBox="1"/>
          <p:nvPr/>
        </p:nvSpPr>
        <p:spPr>
          <a:xfrm>
            <a:off x="883329" y="1424838"/>
            <a:ext cx="1964513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Beam Preparation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469;p6">
            <a:extLst>
              <a:ext uri="{FF2B5EF4-FFF2-40B4-BE49-F238E27FC236}">
                <a16:creationId xmlns:a16="http://schemas.microsoft.com/office/drawing/2014/main" id="{EEA2EA49-E762-4B56-6570-F803A2FA738C}"/>
              </a:ext>
            </a:extLst>
          </p:cNvPr>
          <p:cNvSpPr/>
          <p:nvPr/>
        </p:nvSpPr>
        <p:spPr>
          <a:xfrm>
            <a:off x="788049" y="1831353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Google Shape;470;p6">
            <a:extLst>
              <a:ext uri="{FF2B5EF4-FFF2-40B4-BE49-F238E27FC236}">
                <a16:creationId xmlns:a16="http://schemas.microsoft.com/office/drawing/2014/main" id="{3926F708-DD9D-FA13-13A0-216DC03A1095}"/>
              </a:ext>
            </a:extLst>
          </p:cNvPr>
          <p:cNvSpPr txBox="1"/>
          <p:nvPr/>
        </p:nvSpPr>
        <p:spPr>
          <a:xfrm>
            <a:off x="788049" y="1827986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Load DML Predictions (pred_results, arid_pool)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471;p6">
            <a:extLst>
              <a:ext uri="{FF2B5EF4-FFF2-40B4-BE49-F238E27FC236}">
                <a16:creationId xmlns:a16="http://schemas.microsoft.com/office/drawing/2014/main" id="{36D1CF05-5D61-5D76-AC48-F58FE910A14A}"/>
              </a:ext>
            </a:extLst>
          </p:cNvPr>
          <p:cNvSpPr/>
          <p:nvPr/>
        </p:nvSpPr>
        <p:spPr>
          <a:xfrm>
            <a:off x="788049" y="2576314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6" name="Google Shape;472;p6">
            <a:extLst>
              <a:ext uri="{FF2B5EF4-FFF2-40B4-BE49-F238E27FC236}">
                <a16:creationId xmlns:a16="http://schemas.microsoft.com/office/drawing/2014/main" id="{05CB3AC5-7BC4-FC0C-A1EF-69AC1ABC7D9C}"/>
              </a:ext>
            </a:extLst>
          </p:cNvPr>
          <p:cNvSpPr txBox="1"/>
          <p:nvPr/>
        </p:nvSpPr>
        <p:spPr>
          <a:xfrm>
            <a:off x="788049" y="2606447"/>
            <a:ext cx="228670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Prepare Initial Beam List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(Beams with top scores)</a:t>
            </a:r>
            <a:endParaRPr sz="1300"/>
          </a:p>
        </p:txBody>
      </p:sp>
      <p:sp>
        <p:nvSpPr>
          <p:cNvPr id="57" name="Google Shape;473;p6">
            <a:extLst>
              <a:ext uri="{FF2B5EF4-FFF2-40B4-BE49-F238E27FC236}">
                <a16:creationId xmlns:a16="http://schemas.microsoft.com/office/drawing/2014/main" id="{66985F7A-88A2-4D04-3FE4-00325D050F4A}"/>
              </a:ext>
            </a:extLst>
          </p:cNvPr>
          <p:cNvSpPr/>
          <p:nvPr/>
        </p:nvSpPr>
        <p:spPr>
          <a:xfrm>
            <a:off x="725233" y="3343231"/>
            <a:ext cx="2284464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" name="Google Shape;474;p6">
            <a:extLst>
              <a:ext uri="{FF2B5EF4-FFF2-40B4-BE49-F238E27FC236}">
                <a16:creationId xmlns:a16="http://schemas.microsoft.com/office/drawing/2014/main" id="{8FF43B10-76E3-CB43-B3B9-116A1382DA84}"/>
              </a:ext>
            </a:extLst>
          </p:cNvPr>
          <p:cNvSpPr txBox="1"/>
          <p:nvPr/>
        </p:nvSpPr>
        <p:spPr>
          <a:xfrm>
            <a:off x="679896" y="3343231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Sort Beams by Stations (higher probability matters)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9" name="Google Shape;475;p6">
            <a:extLst>
              <a:ext uri="{FF2B5EF4-FFF2-40B4-BE49-F238E27FC236}">
                <a16:creationId xmlns:a16="http://schemas.microsoft.com/office/drawing/2014/main" id="{2A6290D9-56AF-DB77-2A08-5977E85A1B72}"/>
              </a:ext>
            </a:extLst>
          </p:cNvPr>
          <p:cNvSpPr/>
          <p:nvPr/>
        </p:nvSpPr>
        <p:spPr>
          <a:xfrm>
            <a:off x="706351" y="4083244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Google Shape;476;p6">
            <a:extLst>
              <a:ext uri="{FF2B5EF4-FFF2-40B4-BE49-F238E27FC236}">
                <a16:creationId xmlns:a16="http://schemas.microsoft.com/office/drawing/2014/main" id="{929CDC7B-5694-4C5C-380E-107D17A15F91}"/>
              </a:ext>
            </a:extLst>
          </p:cNvPr>
          <p:cNvSpPr txBox="1"/>
          <p:nvPr/>
        </p:nvSpPr>
        <p:spPr>
          <a:xfrm>
            <a:off x="687222" y="4105065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477;p6">
            <a:extLst>
              <a:ext uri="{FF2B5EF4-FFF2-40B4-BE49-F238E27FC236}">
                <a16:creationId xmlns:a16="http://schemas.microsoft.com/office/drawing/2014/main" id="{F0279BCA-EEFD-61A8-DF75-874965C9C4C7}"/>
              </a:ext>
            </a:extLst>
          </p:cNvPr>
          <p:cNvSpPr/>
          <p:nvPr/>
        </p:nvSpPr>
        <p:spPr>
          <a:xfrm>
            <a:off x="735511" y="4824418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2" name="Google Shape;478;p6">
            <a:extLst>
              <a:ext uri="{FF2B5EF4-FFF2-40B4-BE49-F238E27FC236}">
                <a16:creationId xmlns:a16="http://schemas.microsoft.com/office/drawing/2014/main" id="{F27BC282-9906-E312-B1DC-D41F18F3CDE7}"/>
              </a:ext>
            </a:extLst>
          </p:cNvPr>
          <p:cNvSpPr txBox="1"/>
          <p:nvPr/>
        </p:nvSpPr>
        <p:spPr>
          <a:xfrm>
            <a:off x="778135" y="4799230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63" name="Google Shape;479;p6">
            <a:extLst>
              <a:ext uri="{FF2B5EF4-FFF2-40B4-BE49-F238E27FC236}">
                <a16:creationId xmlns:a16="http://schemas.microsoft.com/office/drawing/2014/main" id="{13994660-1A56-9A2A-3680-2909280AD59D}"/>
              </a:ext>
            </a:extLst>
          </p:cNvPr>
          <p:cNvCxnSpPr/>
          <p:nvPr/>
        </p:nvCxnSpPr>
        <p:spPr>
          <a:xfrm>
            <a:off x="1795447" y="236505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" name="Google Shape;480;p6">
            <a:extLst>
              <a:ext uri="{FF2B5EF4-FFF2-40B4-BE49-F238E27FC236}">
                <a16:creationId xmlns:a16="http://schemas.microsoft.com/office/drawing/2014/main" id="{E4198D15-D21A-D1C8-AB91-2025C478D9F7}"/>
              </a:ext>
            </a:extLst>
          </p:cNvPr>
          <p:cNvCxnSpPr/>
          <p:nvPr/>
        </p:nvCxnSpPr>
        <p:spPr>
          <a:xfrm>
            <a:off x="1792439" y="3107438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" name="Google Shape;481;p6">
            <a:extLst>
              <a:ext uri="{FF2B5EF4-FFF2-40B4-BE49-F238E27FC236}">
                <a16:creationId xmlns:a16="http://schemas.microsoft.com/office/drawing/2014/main" id="{8A02DFC7-CC3A-C999-3EE9-6FEFFCFD3A8F}"/>
              </a:ext>
            </a:extLst>
          </p:cNvPr>
          <p:cNvCxnSpPr/>
          <p:nvPr/>
        </p:nvCxnSpPr>
        <p:spPr>
          <a:xfrm>
            <a:off x="1828330" y="386308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482;p6">
            <a:extLst>
              <a:ext uri="{FF2B5EF4-FFF2-40B4-BE49-F238E27FC236}">
                <a16:creationId xmlns:a16="http://schemas.microsoft.com/office/drawing/2014/main" id="{CAD295FA-D7F6-FDA9-D553-8293A0BE8E09}"/>
              </a:ext>
            </a:extLst>
          </p:cNvPr>
          <p:cNvCxnSpPr/>
          <p:nvPr/>
        </p:nvCxnSpPr>
        <p:spPr>
          <a:xfrm>
            <a:off x="1837893" y="4603097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Google Shape;107;p2">
            <a:extLst>
              <a:ext uri="{FF2B5EF4-FFF2-40B4-BE49-F238E27FC236}">
                <a16:creationId xmlns:a16="http://schemas.microsoft.com/office/drawing/2014/main" id="{C2A8888B-50B7-6166-57DE-A62D75010BEB}"/>
              </a:ext>
            </a:extLst>
          </p:cNvPr>
          <p:cNvCxnSpPr>
            <a:cxnSpLocks/>
          </p:cNvCxnSpPr>
          <p:nvPr/>
        </p:nvCxnSpPr>
        <p:spPr>
          <a:xfrm>
            <a:off x="3129839" y="3522923"/>
            <a:ext cx="5044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" name="Google Shape;108;p2">
            <a:extLst>
              <a:ext uri="{FF2B5EF4-FFF2-40B4-BE49-F238E27FC236}">
                <a16:creationId xmlns:a16="http://schemas.microsoft.com/office/drawing/2014/main" id="{613B3C70-BEC1-3AD7-357E-936E47BDCB49}"/>
              </a:ext>
            </a:extLst>
          </p:cNvPr>
          <p:cNvSpPr/>
          <p:nvPr/>
        </p:nvSpPr>
        <p:spPr>
          <a:xfrm>
            <a:off x="3634258" y="1485176"/>
            <a:ext cx="2590556" cy="397425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Google Shape;109;p2">
            <a:extLst>
              <a:ext uri="{FF2B5EF4-FFF2-40B4-BE49-F238E27FC236}">
                <a16:creationId xmlns:a16="http://schemas.microsoft.com/office/drawing/2014/main" id="{EFBB8F30-F44D-0C35-95EB-32DD729F65FA}"/>
              </a:ext>
            </a:extLst>
          </p:cNvPr>
          <p:cNvSpPr/>
          <p:nvPr/>
        </p:nvSpPr>
        <p:spPr>
          <a:xfrm>
            <a:off x="3634257" y="1485176"/>
            <a:ext cx="2590556" cy="282884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" name="Google Shape;110;p2">
            <a:extLst>
              <a:ext uri="{FF2B5EF4-FFF2-40B4-BE49-F238E27FC236}">
                <a16:creationId xmlns:a16="http://schemas.microsoft.com/office/drawing/2014/main" id="{99F0617E-F9A4-3F27-6A0D-B0ED1F78EDDC}"/>
              </a:ext>
            </a:extLst>
          </p:cNvPr>
          <p:cNvSpPr txBox="1"/>
          <p:nvPr/>
        </p:nvSpPr>
        <p:spPr>
          <a:xfrm>
            <a:off x="4025033" y="1460283"/>
            <a:ext cx="153485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lt1"/>
                </a:solidFill>
                <a:ea typeface="Georgia"/>
                <a:cs typeface="Georgia"/>
                <a:sym typeface="Georgia"/>
              </a:rPr>
              <a:t>      Beam Search</a:t>
            </a:r>
            <a:endParaRPr sz="1300" i="1">
              <a:solidFill>
                <a:schemeClr val="lt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34" name="Google Shape;111;p2">
            <a:extLst>
              <a:ext uri="{FF2B5EF4-FFF2-40B4-BE49-F238E27FC236}">
                <a16:creationId xmlns:a16="http://schemas.microsoft.com/office/drawing/2014/main" id="{06926F96-2097-4403-7E23-A01DECE19237}"/>
              </a:ext>
            </a:extLst>
          </p:cNvPr>
          <p:cNvSpPr/>
          <p:nvPr/>
        </p:nvSpPr>
        <p:spPr>
          <a:xfrm>
            <a:off x="4027609" y="1852325"/>
            <a:ext cx="1678535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" name="Google Shape;112;p2">
            <a:extLst>
              <a:ext uri="{FF2B5EF4-FFF2-40B4-BE49-F238E27FC236}">
                <a16:creationId xmlns:a16="http://schemas.microsoft.com/office/drawing/2014/main" id="{534E08B5-943E-0EC4-E3C6-31A201CF7B3F}"/>
              </a:ext>
            </a:extLst>
          </p:cNvPr>
          <p:cNvSpPr txBox="1"/>
          <p:nvPr/>
        </p:nvSpPr>
        <p:spPr>
          <a:xfrm>
            <a:off x="4027610" y="1848958"/>
            <a:ext cx="175493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Run DML on the New Combinations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6" name="Google Shape;113;p2">
            <a:extLst>
              <a:ext uri="{FF2B5EF4-FFF2-40B4-BE49-F238E27FC236}">
                <a16:creationId xmlns:a16="http://schemas.microsoft.com/office/drawing/2014/main" id="{5F6A4FFB-15C1-D63C-D78B-BCAFB4499A9F}"/>
              </a:ext>
            </a:extLst>
          </p:cNvPr>
          <p:cNvCxnSpPr/>
          <p:nvPr/>
        </p:nvCxnSpPr>
        <p:spPr>
          <a:xfrm>
            <a:off x="4817294" y="2394012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" name="Google Shape;114;p2">
            <a:extLst>
              <a:ext uri="{FF2B5EF4-FFF2-40B4-BE49-F238E27FC236}">
                <a16:creationId xmlns:a16="http://schemas.microsoft.com/office/drawing/2014/main" id="{1D7C941E-FB97-F36F-7F90-6CC7E08371B9}"/>
              </a:ext>
            </a:extLst>
          </p:cNvPr>
          <p:cNvSpPr/>
          <p:nvPr/>
        </p:nvSpPr>
        <p:spPr>
          <a:xfrm>
            <a:off x="3722072" y="2601180"/>
            <a:ext cx="2370238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" name="Google Shape;115;p2">
            <a:extLst>
              <a:ext uri="{FF2B5EF4-FFF2-40B4-BE49-F238E27FC236}">
                <a16:creationId xmlns:a16="http://schemas.microsoft.com/office/drawing/2014/main" id="{18A0E0CC-A428-C0AA-5763-794DBFE9F616}"/>
              </a:ext>
            </a:extLst>
          </p:cNvPr>
          <p:cNvSpPr txBox="1"/>
          <p:nvPr/>
        </p:nvSpPr>
        <p:spPr>
          <a:xfrm>
            <a:off x="3763839" y="2597813"/>
            <a:ext cx="228670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Update Beams by adding arrivals (prediction scores)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39" name="Google Shape;116;p2">
            <a:extLst>
              <a:ext uri="{FF2B5EF4-FFF2-40B4-BE49-F238E27FC236}">
                <a16:creationId xmlns:a16="http://schemas.microsoft.com/office/drawing/2014/main" id="{28861AF4-B156-5E77-355A-62C6B3968957}"/>
              </a:ext>
            </a:extLst>
          </p:cNvPr>
          <p:cNvCxnSpPr/>
          <p:nvPr/>
        </p:nvCxnSpPr>
        <p:spPr>
          <a:xfrm>
            <a:off x="4826318" y="3126060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Google Shape;117;p2">
            <a:extLst>
              <a:ext uri="{FF2B5EF4-FFF2-40B4-BE49-F238E27FC236}">
                <a16:creationId xmlns:a16="http://schemas.microsoft.com/office/drawing/2014/main" id="{4D194C48-4A0B-2B8D-0B01-EFC3CC9EF27B}"/>
              </a:ext>
            </a:extLst>
          </p:cNvPr>
          <p:cNvSpPr/>
          <p:nvPr/>
        </p:nvSpPr>
        <p:spPr>
          <a:xfrm>
            <a:off x="3865838" y="3323618"/>
            <a:ext cx="2129133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1" name="Google Shape;118;p2">
            <a:extLst>
              <a:ext uri="{FF2B5EF4-FFF2-40B4-BE49-F238E27FC236}">
                <a16:creationId xmlns:a16="http://schemas.microsoft.com/office/drawing/2014/main" id="{BB04A8E3-FA9B-A083-FB79-B6F6EA5799EF}"/>
              </a:ext>
            </a:extLst>
          </p:cNvPr>
          <p:cNvSpPr txBox="1"/>
          <p:nvPr/>
        </p:nvSpPr>
        <p:spPr>
          <a:xfrm>
            <a:off x="3865838" y="3320251"/>
            <a:ext cx="21787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Prune Beams to Top K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Based on Their Scores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2" name="Google Shape;119;p2">
            <a:extLst>
              <a:ext uri="{FF2B5EF4-FFF2-40B4-BE49-F238E27FC236}">
                <a16:creationId xmlns:a16="http://schemas.microsoft.com/office/drawing/2014/main" id="{87649849-F6D4-3EF9-CE7D-239F5D16A16A}"/>
              </a:ext>
            </a:extLst>
          </p:cNvPr>
          <p:cNvCxnSpPr/>
          <p:nvPr/>
        </p:nvCxnSpPr>
        <p:spPr>
          <a:xfrm>
            <a:off x="4826108" y="3855894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" name="Google Shape;120;p2">
            <a:extLst>
              <a:ext uri="{FF2B5EF4-FFF2-40B4-BE49-F238E27FC236}">
                <a16:creationId xmlns:a16="http://schemas.microsoft.com/office/drawing/2014/main" id="{78C41BD0-D812-6748-93E8-7E3C286ADFF3}"/>
              </a:ext>
            </a:extLst>
          </p:cNvPr>
          <p:cNvSpPr/>
          <p:nvPr/>
        </p:nvSpPr>
        <p:spPr>
          <a:xfrm>
            <a:off x="3737900" y="4063238"/>
            <a:ext cx="2372891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" name="Google Shape;121;p2">
            <a:extLst>
              <a:ext uri="{FF2B5EF4-FFF2-40B4-BE49-F238E27FC236}">
                <a16:creationId xmlns:a16="http://schemas.microsoft.com/office/drawing/2014/main" id="{D87DDCCE-BFA0-3BCF-4944-5999ABB8FB83}"/>
              </a:ext>
            </a:extLst>
          </p:cNvPr>
          <p:cNvSpPr txBox="1"/>
          <p:nvPr/>
        </p:nvSpPr>
        <p:spPr>
          <a:xfrm>
            <a:off x="3718771" y="4085059"/>
            <a:ext cx="237289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Update the Arid Pool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(Remove repeating stations)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45" name="Google Shape;122;p2">
            <a:extLst>
              <a:ext uri="{FF2B5EF4-FFF2-40B4-BE49-F238E27FC236}">
                <a16:creationId xmlns:a16="http://schemas.microsoft.com/office/drawing/2014/main" id="{DA991523-28F4-8D93-C586-2E5FD48A74A6}"/>
              </a:ext>
            </a:extLst>
          </p:cNvPr>
          <p:cNvCxnSpPr/>
          <p:nvPr/>
        </p:nvCxnSpPr>
        <p:spPr>
          <a:xfrm>
            <a:off x="4833426" y="4583049"/>
            <a:ext cx="0" cy="196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" name="Google Shape;123;p2">
            <a:extLst>
              <a:ext uri="{FF2B5EF4-FFF2-40B4-BE49-F238E27FC236}">
                <a16:creationId xmlns:a16="http://schemas.microsoft.com/office/drawing/2014/main" id="{2EAB0AC8-C873-4F0A-A4AA-1CD22FDEE2A6}"/>
              </a:ext>
            </a:extLst>
          </p:cNvPr>
          <p:cNvSpPr/>
          <p:nvPr/>
        </p:nvSpPr>
        <p:spPr>
          <a:xfrm>
            <a:off x="3776429" y="4812869"/>
            <a:ext cx="2286709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" name="Google Shape;124;p2">
            <a:extLst>
              <a:ext uri="{FF2B5EF4-FFF2-40B4-BE49-F238E27FC236}">
                <a16:creationId xmlns:a16="http://schemas.microsoft.com/office/drawing/2014/main" id="{213730BA-E598-AA2B-A1A4-60ACD12D1BD9}"/>
              </a:ext>
            </a:extLst>
          </p:cNvPr>
          <p:cNvSpPr txBox="1"/>
          <p:nvPr/>
        </p:nvSpPr>
        <p:spPr>
          <a:xfrm>
            <a:off x="3819053" y="4787681"/>
            <a:ext cx="245496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Generate all possible combinations by Arid Pool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8" name="Google Shape;987;p13">
            <a:extLst>
              <a:ext uri="{FF2B5EF4-FFF2-40B4-BE49-F238E27FC236}">
                <a16:creationId xmlns:a16="http://schemas.microsoft.com/office/drawing/2014/main" id="{4E6F0CD2-2585-2C79-EB46-C71843375A1A}"/>
              </a:ext>
            </a:extLst>
          </p:cNvPr>
          <p:cNvCxnSpPr/>
          <p:nvPr/>
        </p:nvCxnSpPr>
        <p:spPr>
          <a:xfrm>
            <a:off x="4807027" y="5379746"/>
            <a:ext cx="0" cy="5813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" name="Google Shape;988;p13">
            <a:extLst>
              <a:ext uri="{FF2B5EF4-FFF2-40B4-BE49-F238E27FC236}">
                <a16:creationId xmlns:a16="http://schemas.microsoft.com/office/drawing/2014/main" id="{BBB80FDC-CD95-CFD0-E00D-59BCC9E89914}"/>
              </a:ext>
            </a:extLst>
          </p:cNvPr>
          <p:cNvSpPr/>
          <p:nvPr/>
        </p:nvSpPr>
        <p:spPr>
          <a:xfrm>
            <a:off x="3062089" y="5972884"/>
            <a:ext cx="2170882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Google Shape;989;p13">
            <a:extLst>
              <a:ext uri="{FF2B5EF4-FFF2-40B4-BE49-F238E27FC236}">
                <a16:creationId xmlns:a16="http://schemas.microsoft.com/office/drawing/2014/main" id="{CB5DAF17-8462-C05E-6E65-5499727E42F1}"/>
              </a:ext>
            </a:extLst>
          </p:cNvPr>
          <p:cNvSpPr txBox="1"/>
          <p:nvPr/>
        </p:nvSpPr>
        <p:spPr>
          <a:xfrm>
            <a:off x="3103857" y="5969517"/>
            <a:ext cx="217088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      Merge Beams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(time &amp; distance control)</a:t>
            </a:r>
            <a:endParaRPr sz="130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993;p13">
            <a:extLst>
              <a:ext uri="{FF2B5EF4-FFF2-40B4-BE49-F238E27FC236}">
                <a16:creationId xmlns:a16="http://schemas.microsoft.com/office/drawing/2014/main" id="{9A4162E9-58E7-DE89-9DFE-12228BA343F9}"/>
              </a:ext>
            </a:extLst>
          </p:cNvPr>
          <p:cNvSpPr txBox="1"/>
          <p:nvPr/>
        </p:nvSpPr>
        <p:spPr>
          <a:xfrm>
            <a:off x="2915179" y="5539240"/>
            <a:ext cx="197641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No New Combinations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cxnSp>
        <p:nvCxnSpPr>
          <p:cNvPr id="13" name="Google Shape;964;p13">
            <a:extLst>
              <a:ext uri="{FF2B5EF4-FFF2-40B4-BE49-F238E27FC236}">
                <a16:creationId xmlns:a16="http://schemas.microsoft.com/office/drawing/2014/main" id="{2FE5E8B2-7D6D-7C44-8951-5552B0C1183C}"/>
              </a:ext>
            </a:extLst>
          </p:cNvPr>
          <p:cNvCxnSpPr/>
          <p:nvPr/>
        </p:nvCxnSpPr>
        <p:spPr>
          <a:xfrm>
            <a:off x="6083318" y="5098938"/>
            <a:ext cx="8145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990;p13">
            <a:extLst>
              <a:ext uri="{FF2B5EF4-FFF2-40B4-BE49-F238E27FC236}">
                <a16:creationId xmlns:a16="http://schemas.microsoft.com/office/drawing/2014/main" id="{F0EE387C-8EDE-E195-CDCA-0C9715C9535B}"/>
              </a:ext>
            </a:extLst>
          </p:cNvPr>
          <p:cNvCxnSpPr/>
          <p:nvPr/>
        </p:nvCxnSpPr>
        <p:spPr>
          <a:xfrm rot="10800000" flipH="1">
            <a:off x="6436621" y="2061041"/>
            <a:ext cx="4850" cy="303789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991;p13">
            <a:extLst>
              <a:ext uri="{FF2B5EF4-FFF2-40B4-BE49-F238E27FC236}">
                <a16:creationId xmlns:a16="http://schemas.microsoft.com/office/drawing/2014/main" id="{946511D7-5A11-1A94-0D81-F6FF33FD72D9}"/>
              </a:ext>
            </a:extLst>
          </p:cNvPr>
          <p:cNvCxnSpPr/>
          <p:nvPr/>
        </p:nvCxnSpPr>
        <p:spPr>
          <a:xfrm rot="10800000">
            <a:off x="5723941" y="2084990"/>
            <a:ext cx="7053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" name="Google Shape;992;p13">
            <a:extLst>
              <a:ext uri="{FF2B5EF4-FFF2-40B4-BE49-F238E27FC236}">
                <a16:creationId xmlns:a16="http://schemas.microsoft.com/office/drawing/2014/main" id="{D3CB5BEA-3404-02C7-E5F5-7AB5CCC08D56}"/>
              </a:ext>
            </a:extLst>
          </p:cNvPr>
          <p:cNvSpPr txBox="1"/>
          <p:nvPr/>
        </p:nvSpPr>
        <p:spPr>
          <a:xfrm>
            <a:off x="6397670" y="2743536"/>
            <a:ext cx="131024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New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Combinations</a:t>
            </a:r>
            <a:endParaRPr sz="1300" dirty="0">
              <a:solidFill>
                <a:schemeClr val="dk1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965;p13">
            <a:extLst>
              <a:ext uri="{FF2B5EF4-FFF2-40B4-BE49-F238E27FC236}">
                <a16:creationId xmlns:a16="http://schemas.microsoft.com/office/drawing/2014/main" id="{F02D30E3-FBD2-F042-5AAB-472552D7022D}"/>
              </a:ext>
            </a:extLst>
          </p:cNvPr>
          <p:cNvSpPr txBox="1"/>
          <p:nvPr/>
        </p:nvSpPr>
        <p:spPr>
          <a:xfrm>
            <a:off x="6890855" y="4661280"/>
            <a:ext cx="321681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Replace Beam Station with Unassigned Stations in </a:t>
            </a:r>
            <a:r>
              <a:rPr lang="en-US" sz="14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arid_pool</a:t>
            </a:r>
            <a:endParaRPr sz="14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966;p13">
            <a:extLst>
              <a:ext uri="{FF2B5EF4-FFF2-40B4-BE49-F238E27FC236}">
                <a16:creationId xmlns:a16="http://schemas.microsoft.com/office/drawing/2014/main" id="{775F3EB7-76B9-E41E-D1F9-3F27929071F0}"/>
              </a:ext>
            </a:extLst>
          </p:cNvPr>
          <p:cNvSpPr/>
          <p:nvPr/>
        </p:nvSpPr>
        <p:spPr>
          <a:xfrm>
            <a:off x="8914986" y="3380907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967;p13">
            <a:extLst>
              <a:ext uri="{FF2B5EF4-FFF2-40B4-BE49-F238E27FC236}">
                <a16:creationId xmlns:a16="http://schemas.microsoft.com/office/drawing/2014/main" id="{80EB8B0B-7F2D-14DD-0F80-0DF4483FB4EB}"/>
              </a:ext>
            </a:extLst>
          </p:cNvPr>
          <p:cNvSpPr/>
          <p:nvPr/>
        </p:nvSpPr>
        <p:spPr>
          <a:xfrm>
            <a:off x="9213389" y="3380907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968;p13">
            <a:extLst>
              <a:ext uri="{FF2B5EF4-FFF2-40B4-BE49-F238E27FC236}">
                <a16:creationId xmlns:a16="http://schemas.microsoft.com/office/drawing/2014/main" id="{860384CB-6B78-57B8-C76D-0D09EB72BCCE}"/>
              </a:ext>
            </a:extLst>
          </p:cNvPr>
          <p:cNvSpPr/>
          <p:nvPr/>
        </p:nvSpPr>
        <p:spPr>
          <a:xfrm>
            <a:off x="9511792" y="3380907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969;p13">
            <a:extLst>
              <a:ext uri="{FF2B5EF4-FFF2-40B4-BE49-F238E27FC236}">
                <a16:creationId xmlns:a16="http://schemas.microsoft.com/office/drawing/2014/main" id="{0007AC6C-9797-3BEE-AFD4-AA8C746D56C5}"/>
              </a:ext>
            </a:extLst>
          </p:cNvPr>
          <p:cNvSpPr/>
          <p:nvPr/>
        </p:nvSpPr>
        <p:spPr>
          <a:xfrm>
            <a:off x="9827845" y="3386137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Google Shape;970;p13">
            <a:extLst>
              <a:ext uri="{FF2B5EF4-FFF2-40B4-BE49-F238E27FC236}">
                <a16:creationId xmlns:a16="http://schemas.microsoft.com/office/drawing/2014/main" id="{5416A88C-EC93-AB3B-526A-DD99D303707B}"/>
              </a:ext>
            </a:extLst>
          </p:cNvPr>
          <p:cNvSpPr/>
          <p:nvPr/>
        </p:nvSpPr>
        <p:spPr>
          <a:xfrm>
            <a:off x="8308702" y="3366999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Google Shape;971;p13">
            <a:extLst>
              <a:ext uri="{FF2B5EF4-FFF2-40B4-BE49-F238E27FC236}">
                <a16:creationId xmlns:a16="http://schemas.microsoft.com/office/drawing/2014/main" id="{5D1B3019-1655-CB93-C72B-54970BD9038C}"/>
              </a:ext>
            </a:extLst>
          </p:cNvPr>
          <p:cNvSpPr/>
          <p:nvPr/>
        </p:nvSpPr>
        <p:spPr>
          <a:xfrm>
            <a:off x="9221557" y="4208155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972;p13">
            <a:extLst>
              <a:ext uri="{FF2B5EF4-FFF2-40B4-BE49-F238E27FC236}">
                <a16:creationId xmlns:a16="http://schemas.microsoft.com/office/drawing/2014/main" id="{9FF0D4DE-FE6B-2359-AFE9-64523429EFBD}"/>
              </a:ext>
            </a:extLst>
          </p:cNvPr>
          <p:cNvSpPr/>
          <p:nvPr/>
        </p:nvSpPr>
        <p:spPr>
          <a:xfrm>
            <a:off x="9519960" y="4208155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973;p13">
            <a:extLst>
              <a:ext uri="{FF2B5EF4-FFF2-40B4-BE49-F238E27FC236}">
                <a16:creationId xmlns:a16="http://schemas.microsoft.com/office/drawing/2014/main" id="{351CD58F-4738-7F12-FC6B-1CC467DAB3CC}"/>
              </a:ext>
            </a:extLst>
          </p:cNvPr>
          <p:cNvSpPr/>
          <p:nvPr/>
        </p:nvSpPr>
        <p:spPr>
          <a:xfrm>
            <a:off x="9827845" y="4198336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974;p13">
            <a:extLst>
              <a:ext uri="{FF2B5EF4-FFF2-40B4-BE49-F238E27FC236}">
                <a16:creationId xmlns:a16="http://schemas.microsoft.com/office/drawing/2014/main" id="{0F27AB02-B1F2-4198-ED3D-D3FDAF7DC773}"/>
              </a:ext>
            </a:extLst>
          </p:cNvPr>
          <p:cNvSpPr/>
          <p:nvPr/>
        </p:nvSpPr>
        <p:spPr>
          <a:xfrm>
            <a:off x="8923154" y="4208155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" name="Google Shape;975;p13">
            <a:extLst>
              <a:ext uri="{FF2B5EF4-FFF2-40B4-BE49-F238E27FC236}">
                <a16:creationId xmlns:a16="http://schemas.microsoft.com/office/drawing/2014/main" id="{6FAD079C-7B5A-3E45-788E-18811AAE6E8E}"/>
              </a:ext>
            </a:extLst>
          </p:cNvPr>
          <p:cNvSpPr/>
          <p:nvPr/>
        </p:nvSpPr>
        <p:spPr>
          <a:xfrm>
            <a:off x="8300565" y="4213803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" name="Google Shape;976;p13">
            <a:extLst>
              <a:ext uri="{FF2B5EF4-FFF2-40B4-BE49-F238E27FC236}">
                <a16:creationId xmlns:a16="http://schemas.microsoft.com/office/drawing/2014/main" id="{B7ED7873-FBC4-6B0B-793A-E90EF8EB1E17}"/>
              </a:ext>
            </a:extLst>
          </p:cNvPr>
          <p:cNvSpPr/>
          <p:nvPr/>
        </p:nvSpPr>
        <p:spPr>
          <a:xfrm>
            <a:off x="8611087" y="3374436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Google Shape;977;p13">
            <a:extLst>
              <a:ext uri="{FF2B5EF4-FFF2-40B4-BE49-F238E27FC236}">
                <a16:creationId xmlns:a16="http://schemas.microsoft.com/office/drawing/2014/main" id="{A8229696-4F30-4F32-D88B-E000FCE2880F}"/>
              </a:ext>
            </a:extLst>
          </p:cNvPr>
          <p:cNvSpPr/>
          <p:nvPr/>
        </p:nvSpPr>
        <p:spPr>
          <a:xfrm>
            <a:off x="8608700" y="4220214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" name="Google Shape;978;p13">
            <a:extLst>
              <a:ext uri="{FF2B5EF4-FFF2-40B4-BE49-F238E27FC236}">
                <a16:creationId xmlns:a16="http://schemas.microsoft.com/office/drawing/2014/main" id="{593C9417-C845-52AF-049D-8C2DA0412700}"/>
              </a:ext>
            </a:extLst>
          </p:cNvPr>
          <p:cNvSpPr/>
          <p:nvPr/>
        </p:nvSpPr>
        <p:spPr>
          <a:xfrm>
            <a:off x="10111609" y="4208155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Google Shape;980;p13">
            <a:extLst>
              <a:ext uri="{FF2B5EF4-FFF2-40B4-BE49-F238E27FC236}">
                <a16:creationId xmlns:a16="http://schemas.microsoft.com/office/drawing/2014/main" id="{BE876186-8F04-D6E8-DA04-3C29460778A5}"/>
              </a:ext>
            </a:extLst>
          </p:cNvPr>
          <p:cNvSpPr/>
          <p:nvPr/>
        </p:nvSpPr>
        <p:spPr>
          <a:xfrm>
            <a:off x="10601618" y="3180156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" name="Google Shape;981;p13">
            <a:extLst>
              <a:ext uri="{FF2B5EF4-FFF2-40B4-BE49-F238E27FC236}">
                <a16:creationId xmlns:a16="http://schemas.microsoft.com/office/drawing/2014/main" id="{AA5393A0-E24A-AE9C-0466-12CE22043334}"/>
              </a:ext>
            </a:extLst>
          </p:cNvPr>
          <p:cNvSpPr/>
          <p:nvPr/>
        </p:nvSpPr>
        <p:spPr>
          <a:xfrm>
            <a:off x="10612570" y="3485950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" name="Google Shape;982;p13">
            <a:extLst>
              <a:ext uri="{FF2B5EF4-FFF2-40B4-BE49-F238E27FC236}">
                <a16:creationId xmlns:a16="http://schemas.microsoft.com/office/drawing/2014/main" id="{DCAADE0E-2EC7-3784-28D5-03DFB1EA5751}"/>
              </a:ext>
            </a:extLst>
          </p:cNvPr>
          <p:cNvSpPr/>
          <p:nvPr/>
        </p:nvSpPr>
        <p:spPr>
          <a:xfrm>
            <a:off x="10767081" y="4133646"/>
            <a:ext cx="360855" cy="299493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2" name="Google Shape;983;p13">
            <a:extLst>
              <a:ext uri="{FF2B5EF4-FFF2-40B4-BE49-F238E27FC236}">
                <a16:creationId xmlns:a16="http://schemas.microsoft.com/office/drawing/2014/main" id="{0F07DE23-0AAE-7035-D7FE-D985CC941C76}"/>
              </a:ext>
            </a:extLst>
          </p:cNvPr>
          <p:cNvSpPr/>
          <p:nvPr/>
        </p:nvSpPr>
        <p:spPr>
          <a:xfrm>
            <a:off x="10859303" y="4221192"/>
            <a:ext cx="165463" cy="161940"/>
          </a:xfrm>
          <a:prstGeom prst="flowChartProcess">
            <a:avLst/>
          </a:prstGeom>
          <a:solidFill>
            <a:srgbClr val="FF0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3" name="Google Shape;984;p13">
            <a:extLst>
              <a:ext uri="{FF2B5EF4-FFF2-40B4-BE49-F238E27FC236}">
                <a16:creationId xmlns:a16="http://schemas.microsoft.com/office/drawing/2014/main" id="{7AAE7092-43F8-4543-C252-167B5EB5F601}"/>
              </a:ext>
            </a:extLst>
          </p:cNvPr>
          <p:cNvSpPr/>
          <p:nvPr/>
        </p:nvSpPr>
        <p:spPr>
          <a:xfrm>
            <a:off x="8031476" y="3430142"/>
            <a:ext cx="129904" cy="91122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4" name="Google Shape;985;p13">
            <a:extLst>
              <a:ext uri="{FF2B5EF4-FFF2-40B4-BE49-F238E27FC236}">
                <a16:creationId xmlns:a16="http://schemas.microsoft.com/office/drawing/2014/main" id="{CF7FE0BC-ABF0-1DA2-E25D-B4EBE4EA385D}"/>
              </a:ext>
            </a:extLst>
          </p:cNvPr>
          <p:cNvSpPr txBox="1"/>
          <p:nvPr/>
        </p:nvSpPr>
        <p:spPr>
          <a:xfrm>
            <a:off x="10016732" y="3163018"/>
            <a:ext cx="3425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+</a:t>
            </a:r>
            <a:endParaRPr sz="24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7" name="Google Shape;986;p13">
            <a:extLst>
              <a:ext uri="{FF2B5EF4-FFF2-40B4-BE49-F238E27FC236}">
                <a16:creationId xmlns:a16="http://schemas.microsoft.com/office/drawing/2014/main" id="{0416EA39-DB12-8179-552B-2D6D6A2A03AF}"/>
              </a:ext>
            </a:extLst>
          </p:cNvPr>
          <p:cNvSpPr txBox="1"/>
          <p:nvPr/>
        </p:nvSpPr>
        <p:spPr>
          <a:xfrm>
            <a:off x="10279138" y="3983565"/>
            <a:ext cx="3425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+</a:t>
            </a:r>
            <a:endParaRPr sz="24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8" name="Google Shape;995;p13">
            <a:extLst>
              <a:ext uri="{FF2B5EF4-FFF2-40B4-BE49-F238E27FC236}">
                <a16:creationId xmlns:a16="http://schemas.microsoft.com/office/drawing/2014/main" id="{67277CE7-FE1D-4052-9DAF-FF869E8E2D88}"/>
              </a:ext>
            </a:extLst>
          </p:cNvPr>
          <p:cNvSpPr txBox="1"/>
          <p:nvPr/>
        </p:nvSpPr>
        <p:spPr>
          <a:xfrm>
            <a:off x="7160343" y="3299270"/>
            <a:ext cx="98518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M</a:t>
            </a:r>
            <a:endParaRPr sz="1400"/>
          </a:p>
        </p:txBody>
      </p:sp>
      <p:sp>
        <p:nvSpPr>
          <p:cNvPr id="69" name="Google Shape;996;p13">
            <a:extLst>
              <a:ext uri="{FF2B5EF4-FFF2-40B4-BE49-F238E27FC236}">
                <a16:creationId xmlns:a16="http://schemas.microsoft.com/office/drawing/2014/main" id="{D07050F5-A102-93E8-1D83-2C4BBEDB9770}"/>
              </a:ext>
            </a:extLst>
          </p:cNvPr>
          <p:cNvSpPr txBox="1"/>
          <p:nvPr/>
        </p:nvSpPr>
        <p:spPr>
          <a:xfrm>
            <a:off x="7188208" y="4117335"/>
            <a:ext cx="89926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Source N</a:t>
            </a:r>
            <a:endParaRPr sz="1400"/>
          </a:p>
        </p:txBody>
      </p:sp>
      <p:sp>
        <p:nvSpPr>
          <p:cNvPr id="70" name="Google Shape;997;p13">
            <a:extLst>
              <a:ext uri="{FF2B5EF4-FFF2-40B4-BE49-F238E27FC236}">
                <a16:creationId xmlns:a16="http://schemas.microsoft.com/office/drawing/2014/main" id="{4D582408-33CA-07A8-98A0-C52146E63B3E}"/>
              </a:ext>
            </a:extLst>
          </p:cNvPr>
          <p:cNvSpPr txBox="1"/>
          <p:nvPr/>
        </p:nvSpPr>
        <p:spPr>
          <a:xfrm>
            <a:off x="5289198" y="5904761"/>
            <a:ext cx="230612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Origin time contrast &lt; 200s</a:t>
            </a:r>
            <a:endParaRPr sz="11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998;p13">
            <a:extLst>
              <a:ext uri="{FF2B5EF4-FFF2-40B4-BE49-F238E27FC236}">
                <a16:creationId xmlns:a16="http://schemas.microsoft.com/office/drawing/2014/main" id="{49623625-00E2-2CCF-A6CD-B7B5A3F6C7DB}"/>
              </a:ext>
            </a:extLst>
          </p:cNvPr>
          <p:cNvSpPr txBox="1"/>
          <p:nvPr/>
        </p:nvSpPr>
        <p:spPr>
          <a:xfrm>
            <a:off x="5289197" y="6241892"/>
            <a:ext cx="267203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Source location contrast &lt; 600km</a:t>
            </a:r>
            <a:endParaRPr sz="11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999;p13">
            <a:extLst>
              <a:ext uri="{FF2B5EF4-FFF2-40B4-BE49-F238E27FC236}">
                <a16:creationId xmlns:a16="http://schemas.microsoft.com/office/drawing/2014/main" id="{23C1D809-4353-C11D-A592-43B2DAA2E618}"/>
              </a:ext>
            </a:extLst>
          </p:cNvPr>
          <p:cNvSpPr/>
          <p:nvPr/>
        </p:nvSpPr>
        <p:spPr>
          <a:xfrm>
            <a:off x="7580529" y="5658140"/>
            <a:ext cx="902549" cy="834597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3" name="Google Shape;1000;p13">
            <a:extLst>
              <a:ext uri="{FF2B5EF4-FFF2-40B4-BE49-F238E27FC236}">
                <a16:creationId xmlns:a16="http://schemas.microsoft.com/office/drawing/2014/main" id="{4C14D714-5341-0B82-A641-D12BB4D442B3}"/>
              </a:ext>
            </a:extLst>
          </p:cNvPr>
          <p:cNvSpPr txBox="1"/>
          <p:nvPr/>
        </p:nvSpPr>
        <p:spPr>
          <a:xfrm>
            <a:off x="7711836" y="5796477"/>
            <a:ext cx="4388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M</a:t>
            </a:r>
            <a:endParaRPr sz="1400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4" name="Google Shape;1001;p13">
            <a:extLst>
              <a:ext uri="{FF2B5EF4-FFF2-40B4-BE49-F238E27FC236}">
                <a16:creationId xmlns:a16="http://schemas.microsoft.com/office/drawing/2014/main" id="{BCDBC224-D651-961A-CB01-8DAB3218F011}"/>
              </a:ext>
            </a:extLst>
          </p:cNvPr>
          <p:cNvSpPr txBox="1"/>
          <p:nvPr/>
        </p:nvSpPr>
        <p:spPr>
          <a:xfrm>
            <a:off x="8043214" y="6031369"/>
            <a:ext cx="4388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N</a:t>
            </a:r>
            <a:endParaRPr sz="140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1002;p13">
            <a:extLst>
              <a:ext uri="{FF2B5EF4-FFF2-40B4-BE49-F238E27FC236}">
                <a16:creationId xmlns:a16="http://schemas.microsoft.com/office/drawing/2014/main" id="{D42F56C0-0D9A-DFDE-021E-D97BD07D16AD}"/>
              </a:ext>
            </a:extLst>
          </p:cNvPr>
          <p:cNvCxnSpPr/>
          <p:nvPr/>
        </p:nvCxnSpPr>
        <p:spPr>
          <a:xfrm rot="10800000" flipH="1">
            <a:off x="8506228" y="6040471"/>
            <a:ext cx="956945" cy="158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6" name="Google Shape;1003;p13">
            <a:extLst>
              <a:ext uri="{FF2B5EF4-FFF2-40B4-BE49-F238E27FC236}">
                <a16:creationId xmlns:a16="http://schemas.microsoft.com/office/drawing/2014/main" id="{D8A29C72-9926-58D2-BFC8-0E8839AED898}"/>
              </a:ext>
            </a:extLst>
          </p:cNvPr>
          <p:cNvSpPr txBox="1"/>
          <p:nvPr/>
        </p:nvSpPr>
        <p:spPr>
          <a:xfrm>
            <a:off x="8605723" y="5763185"/>
            <a:ext cx="733455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Merge</a:t>
            </a:r>
            <a:endParaRPr sz="110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1004;p13">
            <a:extLst>
              <a:ext uri="{FF2B5EF4-FFF2-40B4-BE49-F238E27FC236}">
                <a16:creationId xmlns:a16="http://schemas.microsoft.com/office/drawing/2014/main" id="{240D6958-4015-90EE-0CAD-E69A1F516B58}"/>
              </a:ext>
            </a:extLst>
          </p:cNvPr>
          <p:cNvSpPr/>
          <p:nvPr/>
        </p:nvSpPr>
        <p:spPr>
          <a:xfrm>
            <a:off x="10508718" y="5942273"/>
            <a:ext cx="165463" cy="161940"/>
          </a:xfrm>
          <a:prstGeom prst="flowChartProcess">
            <a:avLst/>
          </a:prstGeom>
          <a:solidFill>
            <a:srgbClr val="FEE59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8" name="Google Shape;1005;p13">
            <a:extLst>
              <a:ext uri="{FF2B5EF4-FFF2-40B4-BE49-F238E27FC236}">
                <a16:creationId xmlns:a16="http://schemas.microsoft.com/office/drawing/2014/main" id="{0E667102-F7BB-D1FE-9055-262085FE3477}"/>
              </a:ext>
            </a:extLst>
          </p:cNvPr>
          <p:cNvSpPr/>
          <p:nvPr/>
        </p:nvSpPr>
        <p:spPr>
          <a:xfrm>
            <a:off x="10815991" y="5942273"/>
            <a:ext cx="165463" cy="161940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9" name="Google Shape;1006;p13">
            <a:extLst>
              <a:ext uri="{FF2B5EF4-FFF2-40B4-BE49-F238E27FC236}">
                <a16:creationId xmlns:a16="http://schemas.microsoft.com/office/drawing/2014/main" id="{CE2A5690-C75D-EA83-45F1-4117C5FEDB04}"/>
              </a:ext>
            </a:extLst>
          </p:cNvPr>
          <p:cNvSpPr/>
          <p:nvPr/>
        </p:nvSpPr>
        <p:spPr>
          <a:xfrm>
            <a:off x="11123265" y="5942273"/>
            <a:ext cx="165463" cy="161940"/>
          </a:xfrm>
          <a:prstGeom prst="flowChartProcess">
            <a:avLst/>
          </a:prstGeom>
          <a:solidFill>
            <a:srgbClr val="BF90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0" name="Google Shape;1007;p13">
            <a:extLst>
              <a:ext uri="{FF2B5EF4-FFF2-40B4-BE49-F238E27FC236}">
                <a16:creationId xmlns:a16="http://schemas.microsoft.com/office/drawing/2014/main" id="{24A40621-90C0-D5A3-089B-2B070BE6A206}"/>
              </a:ext>
            </a:extLst>
          </p:cNvPr>
          <p:cNvSpPr/>
          <p:nvPr/>
        </p:nvSpPr>
        <p:spPr>
          <a:xfrm>
            <a:off x="10201445" y="5942273"/>
            <a:ext cx="165463" cy="161940"/>
          </a:xfrm>
          <a:prstGeom prst="flowChartProcess">
            <a:avLst/>
          </a:prstGeom>
          <a:solidFill>
            <a:srgbClr val="FFF2C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1" name="Google Shape;1008;p13">
            <a:extLst>
              <a:ext uri="{FF2B5EF4-FFF2-40B4-BE49-F238E27FC236}">
                <a16:creationId xmlns:a16="http://schemas.microsoft.com/office/drawing/2014/main" id="{133E8DC4-BE57-2A0A-4F3B-292E1090418F}"/>
              </a:ext>
            </a:extLst>
          </p:cNvPr>
          <p:cNvSpPr/>
          <p:nvPr/>
        </p:nvSpPr>
        <p:spPr>
          <a:xfrm>
            <a:off x="9586899" y="5942273"/>
            <a:ext cx="165463" cy="161940"/>
          </a:xfrm>
          <a:prstGeom prst="flowChartProcess">
            <a:avLst/>
          </a:prstGeom>
          <a:solidFill>
            <a:srgbClr val="2E75B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2" name="Google Shape;1009;p13">
            <a:extLst>
              <a:ext uri="{FF2B5EF4-FFF2-40B4-BE49-F238E27FC236}">
                <a16:creationId xmlns:a16="http://schemas.microsoft.com/office/drawing/2014/main" id="{41274E01-9371-D1AE-4175-FAFBB3E42233}"/>
              </a:ext>
            </a:extLst>
          </p:cNvPr>
          <p:cNvSpPr/>
          <p:nvPr/>
        </p:nvSpPr>
        <p:spPr>
          <a:xfrm>
            <a:off x="9894172" y="5942273"/>
            <a:ext cx="165463" cy="161940"/>
          </a:xfrm>
          <a:prstGeom prst="flowChartProcess">
            <a:avLst/>
          </a:prstGeom>
          <a:solidFill>
            <a:srgbClr val="00B0F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3" name="Google Shape;1010;p13">
            <a:extLst>
              <a:ext uri="{FF2B5EF4-FFF2-40B4-BE49-F238E27FC236}">
                <a16:creationId xmlns:a16="http://schemas.microsoft.com/office/drawing/2014/main" id="{992A71F0-E0E9-8664-772C-C30BAF11C90E}"/>
              </a:ext>
            </a:extLst>
          </p:cNvPr>
          <p:cNvSpPr/>
          <p:nvPr/>
        </p:nvSpPr>
        <p:spPr>
          <a:xfrm>
            <a:off x="9592192" y="6173014"/>
            <a:ext cx="165463" cy="161940"/>
          </a:xfrm>
          <a:prstGeom prst="flowChartProcess">
            <a:avLst/>
          </a:prstGeom>
          <a:solidFill>
            <a:srgbClr val="00B05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4" name="Google Shape;1011;p13">
            <a:extLst>
              <a:ext uri="{FF2B5EF4-FFF2-40B4-BE49-F238E27FC236}">
                <a16:creationId xmlns:a16="http://schemas.microsoft.com/office/drawing/2014/main" id="{1EC401C5-853C-03D5-ECE8-DC480AE16147}"/>
              </a:ext>
            </a:extLst>
          </p:cNvPr>
          <p:cNvSpPr/>
          <p:nvPr/>
        </p:nvSpPr>
        <p:spPr>
          <a:xfrm>
            <a:off x="9890103" y="6173014"/>
            <a:ext cx="165463" cy="161940"/>
          </a:xfrm>
          <a:prstGeom prst="flowChartProcess">
            <a:avLst/>
          </a:prstGeom>
          <a:solidFill>
            <a:srgbClr val="DDEAF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5" name="Google Shape;1012;p13">
            <a:extLst>
              <a:ext uri="{FF2B5EF4-FFF2-40B4-BE49-F238E27FC236}">
                <a16:creationId xmlns:a16="http://schemas.microsoft.com/office/drawing/2014/main" id="{285AD4FD-F622-0060-B0D4-58E81935BB9B}"/>
              </a:ext>
            </a:extLst>
          </p:cNvPr>
          <p:cNvSpPr/>
          <p:nvPr/>
        </p:nvSpPr>
        <p:spPr>
          <a:xfrm>
            <a:off x="10201444" y="6173014"/>
            <a:ext cx="165463" cy="161940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6" name="Google Shape;1013;p13">
            <a:extLst>
              <a:ext uri="{FF2B5EF4-FFF2-40B4-BE49-F238E27FC236}">
                <a16:creationId xmlns:a16="http://schemas.microsoft.com/office/drawing/2014/main" id="{D4E98C0C-9495-C6A4-8B58-4C9D734B8712}"/>
              </a:ext>
            </a:extLst>
          </p:cNvPr>
          <p:cNvSpPr/>
          <p:nvPr/>
        </p:nvSpPr>
        <p:spPr>
          <a:xfrm>
            <a:off x="10508718" y="6173014"/>
            <a:ext cx="165463" cy="161940"/>
          </a:xfrm>
          <a:prstGeom prst="flowChartProcess">
            <a:avLst/>
          </a:prstGeom>
          <a:solidFill>
            <a:srgbClr val="9CC2E5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7" name="Google Shape;1014;p13">
            <a:extLst>
              <a:ext uri="{FF2B5EF4-FFF2-40B4-BE49-F238E27FC236}">
                <a16:creationId xmlns:a16="http://schemas.microsoft.com/office/drawing/2014/main" id="{8164A6EB-C802-5FD2-6BD1-41F15E85B08D}"/>
              </a:ext>
            </a:extLst>
          </p:cNvPr>
          <p:cNvSpPr/>
          <p:nvPr/>
        </p:nvSpPr>
        <p:spPr>
          <a:xfrm>
            <a:off x="10815991" y="6173014"/>
            <a:ext cx="165463" cy="161940"/>
          </a:xfrm>
          <a:prstGeom prst="flowChartProcess">
            <a:avLst/>
          </a:prstGeom>
          <a:solidFill>
            <a:srgbClr val="1E4E79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8" name="Google Shape;1015;p13">
            <a:extLst>
              <a:ext uri="{FF2B5EF4-FFF2-40B4-BE49-F238E27FC236}">
                <a16:creationId xmlns:a16="http://schemas.microsoft.com/office/drawing/2014/main" id="{8A6258E6-AEBB-CDA7-2361-8555CD41509E}"/>
              </a:ext>
            </a:extLst>
          </p:cNvPr>
          <p:cNvSpPr/>
          <p:nvPr/>
        </p:nvSpPr>
        <p:spPr>
          <a:xfrm>
            <a:off x="9752362" y="5211177"/>
            <a:ext cx="2042418" cy="5198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ea typeface="Georgia"/>
                <a:cs typeface="Georgia"/>
                <a:sym typeface="Georgia"/>
              </a:rPr>
              <a:t>OcTree</a:t>
            </a:r>
            <a:r>
              <a:rPr lang="en-US" sz="12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grid search </a:t>
            </a:r>
            <a:r>
              <a:rPr lang="en-US" sz="1200" dirty="0" err="1">
                <a:solidFill>
                  <a:schemeClr val="dk1"/>
                </a:solidFill>
                <a:ea typeface="Georgia"/>
                <a:cs typeface="Georgia"/>
                <a:sym typeface="Georgia"/>
              </a:rPr>
              <a:t>inliner</a:t>
            </a:r>
            <a:r>
              <a:rPr lang="en-US" sz="1200" dirty="0">
                <a:solidFill>
                  <a:schemeClr val="dk1"/>
                </a:solidFill>
                <a:ea typeface="Georgia"/>
                <a:cs typeface="Georgia"/>
                <a:sym typeface="Georgia"/>
              </a:rPr>
              <a:t> count optimization</a:t>
            </a:r>
            <a:endParaRPr sz="1200" dirty="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1017;p13">
            <a:extLst>
              <a:ext uri="{FF2B5EF4-FFF2-40B4-BE49-F238E27FC236}">
                <a16:creationId xmlns:a16="http://schemas.microsoft.com/office/drawing/2014/main" id="{1A74781B-64C9-F486-7963-D0141DDB8098}"/>
              </a:ext>
            </a:extLst>
          </p:cNvPr>
          <p:cNvCxnSpPr>
            <a:cxnSpLocks/>
          </p:cNvCxnSpPr>
          <p:nvPr/>
        </p:nvCxnSpPr>
        <p:spPr>
          <a:xfrm flipV="1">
            <a:off x="11412487" y="5789575"/>
            <a:ext cx="0" cy="4159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1" name="Google Shape;1018;p13">
            <a:extLst>
              <a:ext uri="{FF2B5EF4-FFF2-40B4-BE49-F238E27FC236}">
                <a16:creationId xmlns:a16="http://schemas.microsoft.com/office/drawing/2014/main" id="{C06CF955-41CE-94FF-1884-C1CEDEF7061E}"/>
              </a:ext>
            </a:extLst>
          </p:cNvPr>
          <p:cNvSpPr txBox="1"/>
          <p:nvPr/>
        </p:nvSpPr>
        <p:spPr>
          <a:xfrm>
            <a:off x="9378442" y="5718231"/>
            <a:ext cx="119864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3A3838"/>
                </a:solidFill>
                <a:ea typeface="Times New Roman"/>
                <a:cs typeface="Times New Roman"/>
                <a:sym typeface="Times New Roman"/>
              </a:rPr>
              <a:t>Long beams</a:t>
            </a:r>
            <a:endParaRPr sz="1400" dirty="0"/>
          </a:p>
        </p:txBody>
      </p:sp>
      <p:cxnSp>
        <p:nvCxnSpPr>
          <p:cNvPr id="93" name="Google Shape;1002;p13">
            <a:extLst>
              <a:ext uri="{FF2B5EF4-FFF2-40B4-BE49-F238E27FC236}">
                <a16:creationId xmlns:a16="http://schemas.microsoft.com/office/drawing/2014/main" id="{946EC400-51D5-AF5F-D59F-30EA44276703}"/>
              </a:ext>
            </a:extLst>
          </p:cNvPr>
          <p:cNvCxnSpPr>
            <a:cxnSpLocks/>
          </p:cNvCxnSpPr>
          <p:nvPr/>
        </p:nvCxnSpPr>
        <p:spPr>
          <a:xfrm flipV="1">
            <a:off x="5232970" y="6215718"/>
            <a:ext cx="2255074" cy="158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31831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Future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Work: Octree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901F6-4E46-12EF-9C42-75458042B7C2}"/>
              </a:ext>
            </a:extLst>
          </p:cNvPr>
          <p:cNvSpPr txBox="1"/>
          <p:nvPr/>
        </p:nvSpPr>
        <p:spPr>
          <a:xfrm>
            <a:off x="560658" y="1277115"/>
            <a:ext cx="4110558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8CFFC8"/>
                </a:solidFill>
              </a:rPr>
              <a:t>Octree development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surrogates for each feature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DL model for fast execution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Update in-liner function to fuse contributing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Dockerize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API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Structure input and output JSON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Test, refine, 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C5082D-292B-F8E4-2727-800AF794BD25}"/>
              </a:ext>
            </a:extLst>
          </p:cNvPr>
          <p:cNvGrpSpPr/>
          <p:nvPr/>
        </p:nvGrpSpPr>
        <p:grpSpPr>
          <a:xfrm>
            <a:off x="5022835" y="911355"/>
            <a:ext cx="5948853" cy="5695185"/>
            <a:chOff x="5227022" y="911355"/>
            <a:chExt cx="5948853" cy="569518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696C2D8-7285-8D30-F0D3-EA83CBF8CA5E}"/>
                </a:ext>
              </a:extLst>
            </p:cNvPr>
            <p:cNvSpPr/>
            <p:nvPr/>
          </p:nvSpPr>
          <p:spPr>
            <a:xfrm>
              <a:off x="5227022" y="911355"/>
              <a:ext cx="5948853" cy="5695185"/>
            </a:xfrm>
            <a:prstGeom prst="roundRect">
              <a:avLst>
                <a:gd name="adj" fmla="val 2540"/>
              </a:avLst>
            </a:prstGeom>
            <a:solidFill>
              <a:srgbClr val="01344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omputer screen shot of a flowchart&#10;&#10;Description automatically generated">
              <a:extLst>
                <a:ext uri="{FF2B5EF4-FFF2-40B4-BE49-F238E27FC236}">
                  <a16:creationId xmlns:a16="http://schemas.microsoft.com/office/drawing/2014/main" id="{DFF7A3E1-81C3-7DFB-352F-C37ED9F6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2"/>
            <a:stretch/>
          </p:blipFill>
          <p:spPr>
            <a:xfrm>
              <a:off x="5644680" y="985568"/>
              <a:ext cx="5202315" cy="5546759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CEFDC5-571D-547B-2D49-A7951E3B131B}"/>
              </a:ext>
            </a:extLst>
          </p:cNvPr>
          <p:cNvCxnSpPr>
            <a:cxnSpLocks/>
          </p:cNvCxnSpPr>
          <p:nvPr/>
        </p:nvCxnSpPr>
        <p:spPr>
          <a:xfrm flipV="1">
            <a:off x="6492875" y="6209269"/>
            <a:ext cx="542925" cy="149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47D152-AEBE-2FA2-FD75-1F37DA6D121B}"/>
              </a:ext>
            </a:extLst>
          </p:cNvPr>
          <p:cNvSpPr/>
          <p:nvPr/>
        </p:nvSpPr>
        <p:spPr>
          <a:xfrm>
            <a:off x="7035800" y="4900474"/>
            <a:ext cx="2640860" cy="1706066"/>
          </a:xfrm>
          <a:prstGeom prst="roundRect">
            <a:avLst>
              <a:gd name="adj" fmla="val 729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1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Future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Work: Benchmarking &amp; 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901F6-4E46-12EF-9C42-75458042B7C2}"/>
              </a:ext>
            </a:extLst>
          </p:cNvPr>
          <p:cNvSpPr txBox="1"/>
          <p:nvPr/>
        </p:nvSpPr>
        <p:spPr>
          <a:xfrm>
            <a:off x="385997" y="1328486"/>
            <a:ext cx="5480548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8CFFC8"/>
                </a:solidFill>
              </a:rPr>
              <a:t>Association benchmarking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 to associate: IDCX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Target: UGEB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Metric to beat: SEL3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Dataset periods: 5/15/2010 – 5/29/2010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UGEB period</a:t>
            </a:r>
          </a:p>
          <a:p>
            <a:pPr lvl="2">
              <a:spcAft>
                <a:spcPts val="6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4900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Future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Work: Benchmarking &amp; 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901F6-4E46-12EF-9C42-75458042B7C2}"/>
              </a:ext>
            </a:extLst>
          </p:cNvPr>
          <p:cNvSpPr txBox="1"/>
          <p:nvPr/>
        </p:nvSpPr>
        <p:spPr>
          <a:xfrm>
            <a:off x="385997" y="1328486"/>
            <a:ext cx="548054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8CFFC8"/>
                </a:solidFill>
              </a:rPr>
              <a:t>Association benchmarking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 to associate: IDCX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Target: UGEB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Metric to beat: SEL3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Dataset periods: 5/15/2010 – 5/29/2010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UGEB period</a:t>
            </a:r>
          </a:p>
          <a:p>
            <a:pPr lvl="2"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Benchmarking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Using AFTAC (Brian’s) </a:t>
            </a:r>
            <a:r>
              <a:rPr lang="en-US" sz="1600" dirty="0" err="1"/>
              <a:t>BullComp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Nominally event-based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Previously we have presented phase-based approaches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Metrics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Event commonality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Bulletin quality (Q)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FEB5C-E1A4-949C-BD39-4596C4F9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57" y="1190355"/>
            <a:ext cx="4942994" cy="4477290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60C14-8828-499A-FF8C-5BF4685A55F6}"/>
              </a:ext>
            </a:extLst>
          </p:cNvPr>
          <p:cNvSpPr txBox="1"/>
          <p:nvPr/>
        </p:nvSpPr>
        <p:spPr>
          <a:xfrm>
            <a:off x="6428552" y="5837413"/>
            <a:ext cx="385011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P</a:t>
            </a:r>
            <a:r>
              <a:rPr lang="en-US" sz="1400" baseline="-25000" dirty="0"/>
              <a:t>d</a:t>
            </a:r>
            <a:r>
              <a:rPr lang="en-US" sz="1400" dirty="0"/>
              <a:t>: Probability of event detection</a:t>
            </a:r>
          </a:p>
          <a:p>
            <a:pPr>
              <a:spcAft>
                <a:spcPts val="600"/>
              </a:spcAft>
            </a:pPr>
            <a:r>
              <a:rPr lang="en-US" sz="1400" dirty="0" err="1"/>
              <a:t>P</a:t>
            </a:r>
            <a:r>
              <a:rPr lang="en-US" sz="1400" baseline="-25000" dirty="0" err="1"/>
              <a:t>f</a:t>
            </a:r>
            <a:r>
              <a:rPr lang="en-US" sz="1400" dirty="0"/>
              <a:t>: Probability of false event</a:t>
            </a:r>
          </a:p>
        </p:txBody>
      </p:sp>
    </p:spTree>
    <p:extLst>
      <p:ext uri="{BB962C8B-B14F-4D97-AF65-F5344CB8AC3E}">
        <p14:creationId xmlns:p14="http://schemas.microsoft.com/office/powerpoint/2010/main" val="2411510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B38FFE-A724-4DB9-BEA1-ED51D526F6DC}"/>
              </a:ext>
            </a:extLst>
          </p:cNvPr>
          <p:cNvSpPr txBox="1"/>
          <p:nvPr/>
        </p:nvSpPr>
        <p:spPr>
          <a:xfrm>
            <a:off x="1132755" y="3742576"/>
            <a:ext cx="85354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T</a:t>
            </a:r>
            <a:r>
              <a:rPr lang="id-ID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han</a:t>
            </a:r>
            <a:r>
              <a:rPr lang="en-US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ks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AA8FA-61B5-C307-D931-22D26486180E}"/>
              </a:ext>
            </a:extLst>
          </p:cNvPr>
          <p:cNvSpPr txBox="1"/>
          <p:nvPr/>
        </p:nvSpPr>
        <p:spPr>
          <a:xfrm>
            <a:off x="444598" y="6098178"/>
            <a:ext cx="3423311" cy="30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A1930"/>
                </a:solidFill>
                <a:latin typeface="+mj-lt"/>
                <a:ea typeface="Open Sans" pitchFamily="2" charset="0"/>
                <a:cs typeface="Poppins" panose="00000500000000000000" pitchFamily="2" charset="0"/>
              </a:rPr>
              <a:t>Actionable Intelligence through Analytics</a:t>
            </a:r>
          </a:p>
        </p:txBody>
      </p:sp>
      <p:pic>
        <p:nvPicPr>
          <p:cNvPr id="12" name="Picture 11" descr="A group of people looking at monitors&#10;&#10;Description automatically generated">
            <a:extLst>
              <a:ext uri="{FF2B5EF4-FFF2-40B4-BE49-F238E27FC236}">
                <a16:creationId xmlns:a16="http://schemas.microsoft.com/office/drawing/2014/main" id="{06744218-339A-7245-A36A-EAA0B365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3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46" y="0"/>
            <a:ext cx="5735053" cy="61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C93E-EA27-3BD8-2B70-1A92A09F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D40FA1-C94C-4541-C030-9FEE9D69985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Probabilistic DL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7199F-A423-81C6-EC07-ECBCCC4E7F8C}"/>
              </a:ext>
            </a:extLst>
          </p:cNvPr>
          <p:cNvSpPr txBox="1"/>
          <p:nvPr/>
        </p:nvSpPr>
        <p:spPr>
          <a:xfrm>
            <a:off x="1502228" y="1182231"/>
            <a:ext cx="757711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accent1"/>
                </a:solidFill>
              </a:rPr>
              <a:t>Ensemble method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Many models each with their own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History/beliefs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When inference is “easy”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Models predict similar estimation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When inference is “hard”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predictions diverge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Inference confidence can be correlated to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Predict standard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070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9A96-8286-A839-AEF4-AD5182EB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DC11B3-D065-870A-F563-5AECF0681CA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Probabilistic DL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 Concepts</a:t>
            </a:r>
          </a:p>
        </p:txBody>
      </p:sp>
      <p:pic>
        <p:nvPicPr>
          <p:cNvPr id="2" name="Google Shape;1275;p54">
            <a:extLst>
              <a:ext uri="{FF2B5EF4-FFF2-40B4-BE49-F238E27FC236}">
                <a16:creationId xmlns:a16="http://schemas.microsoft.com/office/drawing/2014/main" id="{40A1BE8C-892A-2970-FAFB-7ACC4FF6F6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148" y="1287602"/>
            <a:ext cx="6639033" cy="5159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48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49D90-5255-833C-AEEE-ABEFE911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B3BEC5-D50A-A731-1707-2D064637427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Tutorial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A0635-BA53-4D20-3286-609CA36EBDEA}"/>
              </a:ext>
            </a:extLst>
          </p:cNvPr>
          <p:cNvSpPr txBox="1"/>
          <p:nvPr/>
        </p:nvSpPr>
        <p:spPr>
          <a:xfrm>
            <a:off x="246083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https://github.com/globaltechinc/probablistic_deep_learning</a:t>
            </a:r>
          </a:p>
        </p:txBody>
      </p:sp>
    </p:spTree>
    <p:extLst>
      <p:ext uri="{BB962C8B-B14F-4D97-AF65-F5344CB8AC3E}">
        <p14:creationId xmlns:p14="http://schemas.microsoft.com/office/powerpoint/2010/main" val="212823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6A37FF-FD0B-387B-1AAA-BD69AD90FC58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Technology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280713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6A37FF-FD0B-387B-1AAA-BD69AD90FC58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Technology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7EB85-DD9D-C4D1-CFFC-68B613198825}"/>
              </a:ext>
            </a:extLst>
          </p:cNvPr>
          <p:cNvSpPr txBox="1"/>
          <p:nvPr/>
        </p:nvSpPr>
        <p:spPr>
          <a:xfrm>
            <a:off x="1442443" y="1202431"/>
            <a:ext cx="767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Beam Search: Origin Refinement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C62FB6-6698-1283-882A-93C741C4F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31"/>
          <a:stretch/>
        </p:blipFill>
        <p:spPr>
          <a:xfrm>
            <a:off x="4671375" y="1862838"/>
            <a:ext cx="2835037" cy="3650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1354D-B901-42A3-2E41-75269905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709" y="2894121"/>
            <a:ext cx="2799712" cy="18614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00299EC-B494-8136-22D9-E01B34C4E0BC}"/>
              </a:ext>
            </a:extLst>
          </p:cNvPr>
          <p:cNvGrpSpPr/>
          <p:nvPr/>
        </p:nvGrpSpPr>
        <p:grpSpPr>
          <a:xfrm>
            <a:off x="1265579" y="2297452"/>
            <a:ext cx="2936645" cy="3011394"/>
            <a:chOff x="1265579" y="2297452"/>
            <a:chExt cx="2936645" cy="30113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0ADAF6-1756-C587-1939-A94127BEB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767" t="65956" r="-827" b="2642"/>
            <a:stretch/>
          </p:blipFill>
          <p:spPr>
            <a:xfrm>
              <a:off x="1265579" y="2297452"/>
              <a:ext cx="2936645" cy="301139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DAAF21-2568-AE75-B18B-1626EDE8223E}"/>
                </a:ext>
              </a:extLst>
            </p:cNvPr>
            <p:cNvSpPr/>
            <p:nvPr/>
          </p:nvSpPr>
          <p:spPr>
            <a:xfrm>
              <a:off x="1332235" y="2491408"/>
              <a:ext cx="238171" cy="2678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77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6A37FF-FD0B-387B-1AAA-BD69AD90FC58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Technology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7EB85-DD9D-C4D1-CFFC-68B613198825}"/>
              </a:ext>
            </a:extLst>
          </p:cNvPr>
          <p:cNvSpPr txBox="1"/>
          <p:nvPr/>
        </p:nvSpPr>
        <p:spPr>
          <a:xfrm>
            <a:off x="1442443" y="1202431"/>
            <a:ext cx="7674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Octree: Final </a:t>
            </a:r>
            <a:r>
              <a:rPr lang="en-US" altLang="zh-TW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altLang="zh-TW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ssociation and Event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98E62-DF93-206C-0EEF-43101F00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405" y="1706731"/>
            <a:ext cx="4478794" cy="3840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155E34-83E9-59EE-F0EB-8638D38F5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66" t="14531" r="51" b="14137"/>
          <a:stretch/>
        </p:blipFill>
        <p:spPr>
          <a:xfrm>
            <a:off x="1153017" y="2068497"/>
            <a:ext cx="4203917" cy="30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1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TC">
      <a:dk1>
        <a:srgbClr val="013C4C"/>
      </a:dk1>
      <a:lt1>
        <a:sysClr val="window" lastClr="FFFFFF"/>
      </a:lt1>
      <a:dk2>
        <a:srgbClr val="707070"/>
      </a:dk2>
      <a:lt2>
        <a:srgbClr val="FAFAFA"/>
      </a:lt2>
      <a:accent1>
        <a:srgbClr val="8CFFC8"/>
      </a:accent1>
      <a:accent2>
        <a:srgbClr val="013C4C"/>
      </a:accent2>
      <a:accent3>
        <a:srgbClr val="707070"/>
      </a:accent3>
      <a:accent4>
        <a:srgbClr val="013C4C"/>
      </a:accent4>
      <a:accent5>
        <a:srgbClr val="56BCBE"/>
      </a:accent5>
      <a:accent6>
        <a:srgbClr val="8CFFC8"/>
      </a:accent6>
      <a:hlink>
        <a:srgbClr val="8CFFC8"/>
      </a:hlink>
      <a:folHlink>
        <a:srgbClr val="8CFFC8"/>
      </a:folHlink>
    </a:clrScheme>
    <a:fontScheme name="GTC">
      <a:majorFont>
        <a:latin typeface="Glancyr"/>
        <a:ea typeface=""/>
        <a:cs typeface=""/>
      </a:majorFont>
      <a:minorFont>
        <a:latin typeface="Proxima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73BD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19368</TotalTime>
  <Words>2189</Words>
  <Application>Microsoft Office PowerPoint</Application>
  <PresentationFormat>Widescreen</PresentationFormat>
  <Paragraphs>503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Proxima Nova</vt:lpstr>
      <vt:lpstr>Glancyr</vt:lpstr>
      <vt:lpstr>Arial</vt:lpstr>
      <vt:lpstr>Georgia</vt:lpstr>
      <vt:lpstr>Roboto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Irpan</dc:creator>
  <cp:lastModifiedBy>Jesse Williams</cp:lastModifiedBy>
  <cp:revision>164</cp:revision>
  <dcterms:created xsi:type="dcterms:W3CDTF">2022-04-16T03:03:18Z</dcterms:created>
  <dcterms:modified xsi:type="dcterms:W3CDTF">2024-11-06T19:14:23Z</dcterms:modified>
</cp:coreProperties>
</file>